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7"/>
  </p:notesMasterIdLst>
  <p:handoutMasterIdLst>
    <p:handoutMasterId r:id="rId98"/>
  </p:handoutMasterIdLst>
  <p:sldIdLst>
    <p:sldId id="748" r:id="rId2"/>
    <p:sldId id="886" r:id="rId3"/>
    <p:sldId id="1286" r:id="rId4"/>
    <p:sldId id="1298" r:id="rId5"/>
    <p:sldId id="1305" r:id="rId6"/>
    <p:sldId id="1160" r:id="rId7"/>
    <p:sldId id="1161" r:id="rId8"/>
    <p:sldId id="1162" r:id="rId9"/>
    <p:sldId id="1163" r:id="rId10"/>
    <p:sldId id="1311" r:id="rId11"/>
    <p:sldId id="1306" r:id="rId12"/>
    <p:sldId id="1309" r:id="rId13"/>
    <p:sldId id="1310" r:id="rId14"/>
    <p:sldId id="1312" r:id="rId15"/>
    <p:sldId id="1307" r:id="rId16"/>
    <p:sldId id="1308" r:id="rId17"/>
    <p:sldId id="1313" r:id="rId18"/>
    <p:sldId id="1314" r:id="rId19"/>
    <p:sldId id="1315" r:id="rId20"/>
    <p:sldId id="1287" r:id="rId21"/>
    <p:sldId id="1284" r:id="rId22"/>
    <p:sldId id="1285" r:id="rId23"/>
    <p:sldId id="915" r:id="rId24"/>
    <p:sldId id="274" r:id="rId25"/>
    <p:sldId id="1280" r:id="rId26"/>
    <p:sldId id="258" r:id="rId27"/>
    <p:sldId id="1142" r:id="rId28"/>
    <p:sldId id="1291" r:id="rId29"/>
    <p:sldId id="1213" r:id="rId30"/>
    <p:sldId id="1212" r:id="rId31"/>
    <p:sldId id="1216" r:id="rId32"/>
    <p:sldId id="1292" r:id="rId33"/>
    <p:sldId id="1293" r:id="rId34"/>
    <p:sldId id="1294" r:id="rId35"/>
    <p:sldId id="1300" r:id="rId36"/>
    <p:sldId id="1143" r:id="rId37"/>
    <p:sldId id="1290" r:id="rId38"/>
    <p:sldId id="273" r:id="rId39"/>
    <p:sldId id="275" r:id="rId40"/>
    <p:sldId id="1301" r:id="rId41"/>
    <p:sldId id="1283" r:id="rId42"/>
    <p:sldId id="1289" r:id="rId43"/>
    <p:sldId id="1288" r:id="rId44"/>
    <p:sldId id="1296" r:id="rId45"/>
    <p:sldId id="1225" r:id="rId46"/>
    <p:sldId id="1229" r:id="rId47"/>
    <p:sldId id="929" r:id="rId48"/>
    <p:sldId id="976" r:id="rId49"/>
    <p:sldId id="1302" r:id="rId50"/>
    <p:sldId id="1303" r:id="rId51"/>
    <p:sldId id="1215" r:id="rId52"/>
    <p:sldId id="1144" r:id="rId53"/>
    <p:sldId id="1214" r:id="rId54"/>
    <p:sldId id="1295" r:id="rId55"/>
    <p:sldId id="1297" r:id="rId56"/>
    <p:sldId id="836" r:id="rId57"/>
    <p:sldId id="1190" r:id="rId58"/>
    <p:sldId id="1226" r:id="rId59"/>
    <p:sldId id="1192" r:id="rId60"/>
    <p:sldId id="291" r:id="rId61"/>
    <p:sldId id="290" r:id="rId62"/>
    <p:sldId id="292" r:id="rId63"/>
    <p:sldId id="302" r:id="rId64"/>
    <p:sldId id="1268" r:id="rId65"/>
    <p:sldId id="276" r:id="rId66"/>
    <p:sldId id="277" r:id="rId67"/>
    <p:sldId id="278" r:id="rId68"/>
    <p:sldId id="279" r:id="rId69"/>
    <p:sldId id="1304" r:id="rId70"/>
    <p:sldId id="1167" r:id="rId71"/>
    <p:sldId id="1168" r:id="rId72"/>
    <p:sldId id="1169" r:id="rId73"/>
    <p:sldId id="1170" r:id="rId74"/>
    <p:sldId id="1171" r:id="rId75"/>
    <p:sldId id="1172" r:id="rId76"/>
    <p:sldId id="1173" r:id="rId77"/>
    <p:sldId id="1174" r:id="rId78"/>
    <p:sldId id="1175" r:id="rId79"/>
    <p:sldId id="1176" r:id="rId80"/>
    <p:sldId id="1177" r:id="rId81"/>
    <p:sldId id="1178" r:id="rId82"/>
    <p:sldId id="1179" r:id="rId83"/>
    <p:sldId id="282" r:id="rId84"/>
    <p:sldId id="1180" r:id="rId85"/>
    <p:sldId id="1228" r:id="rId86"/>
    <p:sldId id="1224" r:id="rId87"/>
    <p:sldId id="1227" r:id="rId88"/>
    <p:sldId id="1230" r:id="rId89"/>
    <p:sldId id="1182" r:id="rId90"/>
    <p:sldId id="1183" r:id="rId91"/>
    <p:sldId id="1184" r:id="rId92"/>
    <p:sldId id="1186" r:id="rId93"/>
    <p:sldId id="1187" r:id="rId94"/>
    <p:sldId id="1188" r:id="rId95"/>
    <p:sldId id="1189" r:id="rId9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511" autoAdjust="0"/>
    <p:restoredTop sz="94616" autoAdjust="0"/>
  </p:normalViewPr>
  <p:slideViewPr>
    <p:cSldViewPr snapToGrid="0">
      <p:cViewPr varScale="1">
        <p:scale>
          <a:sx n="120" d="100"/>
          <a:sy n="120" d="100"/>
        </p:scale>
        <p:origin x="741" y="85"/>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17205"/>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258192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47E5B-3B59-5CCF-AF0C-3ABF70FDC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BA338-4783-9075-C7DC-68F9B74741D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A81F13-1491-AEA1-D324-A0A80ECD14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521D55-23B8-0874-8DD9-13088510F29B}"/>
              </a:ext>
            </a:extLst>
          </p:cNvPr>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393881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60ABB-89C9-981E-A9A4-A9FFA2C3E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48EED-7111-2E1E-735E-99CDB21862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474FFC-537C-02DF-5B1F-7A88EDE636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B11E1E-13CA-0BC7-95EA-F2B5AAE59F38}"/>
              </a:ext>
            </a:extLst>
          </p:cNvPr>
          <p:cNvSpPr>
            <a:spLocks noGrp="1"/>
          </p:cNvSpPr>
          <p:nvPr>
            <p:ph type="sldNum" sz="quarter" idx="10"/>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11914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BA62C-AFBD-5F0A-9A27-85C7599CB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7F918-825B-2646-2249-1136593EA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5A963-CD08-4B7F-F339-F5647DB60F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0F80B5-CBB4-176B-F902-ABB4E81B559B}"/>
              </a:ext>
            </a:extLst>
          </p:cNvPr>
          <p:cNvSpPr>
            <a:spLocks noGrp="1"/>
          </p:cNvSpPr>
          <p:nvPr>
            <p:ph type="sldNum" sz="quarter" idx="5"/>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4213984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0B29A-4CE4-D13E-7D50-6BC5DE77C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45EFD-7E98-4947-BC2C-B4923552BF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E77A8-DAC8-AA28-92D6-81BD571092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09CBAB-C221-FC12-A368-60B30BAECECD}"/>
              </a:ext>
            </a:extLst>
          </p:cNvPr>
          <p:cNvSpPr>
            <a:spLocks noGrp="1"/>
          </p:cNvSpPr>
          <p:nvPr>
            <p:ph type="sldNum" sz="quarter" idx="5"/>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3518511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8F589-799E-669D-F1FD-A90B19397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49472-5514-A955-B325-6DC29E1F4C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0CCBD5B-3F12-D8E0-0887-FFB0844854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BBC5CF-AAFE-31F8-1EE2-FF2117BA3F79}"/>
              </a:ext>
            </a:extLst>
          </p:cNvPr>
          <p:cNvSpPr>
            <a:spLocks noGrp="1"/>
          </p:cNvSpPr>
          <p:nvPr>
            <p:ph type="sldNum" sz="quarter" idx="10"/>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3826281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A9BF2-2FA9-4560-32A4-140BC1627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1FEB2-B346-D4DA-5F49-87012F78CF2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694513-51A3-13D6-6FA1-7AE46C00F3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FC46D-4307-35C0-938C-949A9DADC9A0}"/>
              </a:ext>
            </a:extLst>
          </p:cNvPr>
          <p:cNvSpPr>
            <a:spLocks noGrp="1"/>
          </p:cNvSpPr>
          <p:nvPr>
            <p:ph type="sldNum" sz="quarter" idx="10"/>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746562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8C0A-BCA7-8BA3-7D4C-A70A1B14C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7C14A-F986-6EBA-BE5D-B9E2972FED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7ECB89-8779-E1EE-2CF9-3BE47776FB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32B329-10BF-B739-DB32-E514BD20CAFC}"/>
              </a:ext>
            </a:extLst>
          </p:cNvPr>
          <p:cNvSpPr>
            <a:spLocks noGrp="1"/>
          </p:cNvSpPr>
          <p:nvPr>
            <p:ph type="sldNum" sz="quarter" idx="10"/>
          </p:nvPr>
        </p:nvSpPr>
        <p:spPr/>
        <p:txBody>
          <a:bodyPr/>
          <a:lstStyle/>
          <a:p>
            <a:fld id="{6A76B06F-A4C4-4379-B8A7-E3C360C9FE2A}" type="slidenum">
              <a:rPr lang="en-US" smtClean="0"/>
              <a:pPr/>
              <a:t>22</a:t>
            </a:fld>
            <a:endParaRPr lang="en-US"/>
          </a:p>
        </p:txBody>
      </p:sp>
    </p:spTree>
    <p:extLst>
      <p:ext uri="{BB962C8B-B14F-4D97-AF65-F5344CB8AC3E}">
        <p14:creationId xmlns:p14="http://schemas.microsoft.com/office/powerpoint/2010/main" val="3199674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23</a:t>
            </a:fld>
            <a:endParaRPr lang="en-US"/>
          </a:p>
        </p:txBody>
      </p:sp>
    </p:spTree>
    <p:extLst>
      <p:ext uri="{BB962C8B-B14F-4D97-AF65-F5344CB8AC3E}">
        <p14:creationId xmlns:p14="http://schemas.microsoft.com/office/powerpoint/2010/main" val="1628892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2242826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25</a:t>
            </a:fld>
            <a:endParaRPr lang="en-US"/>
          </a:p>
        </p:txBody>
      </p:sp>
    </p:spTree>
    <p:extLst>
      <p:ext uri="{BB962C8B-B14F-4D97-AF65-F5344CB8AC3E}">
        <p14:creationId xmlns:p14="http://schemas.microsoft.com/office/powerpoint/2010/main" val="354522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2149985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27</a:t>
            </a:fld>
            <a:endParaRPr lang="en-US"/>
          </a:p>
        </p:txBody>
      </p:sp>
    </p:spTree>
    <p:extLst>
      <p:ext uri="{BB962C8B-B14F-4D97-AF65-F5344CB8AC3E}">
        <p14:creationId xmlns:p14="http://schemas.microsoft.com/office/powerpoint/2010/main" val="2270510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7D288-8492-2543-3BA3-93FBB792D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83F04-28F7-7EC6-FEDC-D94B9BF24E4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D8D166-3064-C1C9-6FC6-7D90AF089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3DD52C-BEE8-10A2-4161-FEF37E500924}"/>
              </a:ext>
            </a:extLst>
          </p:cNvPr>
          <p:cNvSpPr>
            <a:spLocks noGrp="1"/>
          </p:cNvSpPr>
          <p:nvPr>
            <p:ph type="sldNum" sz="quarter" idx="10"/>
          </p:nvPr>
        </p:nvSpPr>
        <p:spPr/>
        <p:txBody>
          <a:bodyPr/>
          <a:lstStyle/>
          <a:p>
            <a:fld id="{6A76B06F-A4C4-4379-B8A7-E3C360C9FE2A}" type="slidenum">
              <a:rPr lang="en-US" smtClean="0"/>
              <a:pPr/>
              <a:t>28</a:t>
            </a:fld>
            <a:endParaRPr lang="en-US"/>
          </a:p>
        </p:txBody>
      </p:sp>
    </p:spTree>
    <p:extLst>
      <p:ext uri="{BB962C8B-B14F-4D97-AF65-F5344CB8AC3E}">
        <p14:creationId xmlns:p14="http://schemas.microsoft.com/office/powerpoint/2010/main" val="317206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29</a:t>
            </a:fld>
            <a:endParaRPr lang="en-US"/>
          </a:p>
        </p:txBody>
      </p:sp>
    </p:spTree>
    <p:extLst>
      <p:ext uri="{BB962C8B-B14F-4D97-AF65-F5344CB8AC3E}">
        <p14:creationId xmlns:p14="http://schemas.microsoft.com/office/powerpoint/2010/main" val="2191794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30</a:t>
            </a:fld>
            <a:endParaRPr lang="en-US"/>
          </a:p>
        </p:txBody>
      </p:sp>
    </p:spTree>
    <p:extLst>
      <p:ext uri="{BB962C8B-B14F-4D97-AF65-F5344CB8AC3E}">
        <p14:creationId xmlns:p14="http://schemas.microsoft.com/office/powerpoint/2010/main" val="3060954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31</a:t>
            </a:fld>
            <a:endParaRPr lang="en-US"/>
          </a:p>
        </p:txBody>
      </p:sp>
    </p:spTree>
    <p:extLst>
      <p:ext uri="{BB962C8B-B14F-4D97-AF65-F5344CB8AC3E}">
        <p14:creationId xmlns:p14="http://schemas.microsoft.com/office/powerpoint/2010/main" val="1652378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65D1C-7650-2647-D0B1-023133B87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DD843-154B-AB1E-530B-898D488662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3CF587-2E31-D030-D2C6-1669C3A18A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0CEE52-6822-32EB-5241-85A5F8504724}"/>
              </a:ext>
            </a:extLst>
          </p:cNvPr>
          <p:cNvSpPr>
            <a:spLocks noGrp="1"/>
          </p:cNvSpPr>
          <p:nvPr>
            <p:ph type="sldNum" sz="quarter" idx="10"/>
          </p:nvPr>
        </p:nvSpPr>
        <p:spPr/>
        <p:txBody>
          <a:bodyPr/>
          <a:lstStyle/>
          <a:p>
            <a:fld id="{6A76B06F-A4C4-4379-B8A7-E3C360C9FE2A}" type="slidenum">
              <a:rPr lang="en-US" smtClean="0"/>
              <a:pPr/>
              <a:t>32</a:t>
            </a:fld>
            <a:endParaRPr lang="en-US"/>
          </a:p>
        </p:txBody>
      </p:sp>
    </p:spTree>
    <p:extLst>
      <p:ext uri="{BB962C8B-B14F-4D97-AF65-F5344CB8AC3E}">
        <p14:creationId xmlns:p14="http://schemas.microsoft.com/office/powerpoint/2010/main" val="2853935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C4535-E1BE-C042-DDE0-4CC864562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DAB02-7BF5-306C-D4CD-B3894AB488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A34449-8958-CFC7-B4E5-BC666C3331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B029E6-BCAA-4EE3-D94F-64A08BDC557C}"/>
              </a:ext>
            </a:extLst>
          </p:cNvPr>
          <p:cNvSpPr>
            <a:spLocks noGrp="1"/>
          </p:cNvSpPr>
          <p:nvPr>
            <p:ph type="sldNum" sz="quarter" idx="10"/>
          </p:nvPr>
        </p:nvSpPr>
        <p:spPr/>
        <p:txBody>
          <a:bodyPr/>
          <a:lstStyle/>
          <a:p>
            <a:fld id="{6A76B06F-A4C4-4379-B8A7-E3C360C9FE2A}" type="slidenum">
              <a:rPr lang="en-US" smtClean="0"/>
              <a:pPr/>
              <a:t>33</a:t>
            </a:fld>
            <a:endParaRPr lang="en-US"/>
          </a:p>
        </p:txBody>
      </p:sp>
    </p:spTree>
    <p:extLst>
      <p:ext uri="{BB962C8B-B14F-4D97-AF65-F5344CB8AC3E}">
        <p14:creationId xmlns:p14="http://schemas.microsoft.com/office/powerpoint/2010/main" val="87886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A39C4-9E84-8031-E13C-DDB8157A9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D14B2-5726-97A5-8D57-DC59880FFC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9FD23B-9878-987A-1BAD-95000130E4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9DB12F-7351-4C9F-0FE5-234AF82A8DE2}"/>
              </a:ext>
            </a:extLst>
          </p:cNvPr>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1917764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0E2EE-967A-7C8C-3F5B-3994D46A9D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36704-56BA-5048-395F-79AD030F9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9FE84-1DF7-1E63-1AF4-466026DB56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35A3BE-7626-155B-ACBB-CDED879E7BC7}"/>
              </a:ext>
            </a:extLst>
          </p:cNvPr>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1099314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3264194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890F0-8747-9B4C-38A5-6EFE3CE07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E95FC-308F-92A8-4557-2CD124569C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5D29C3-5B0D-DC73-F6ED-F2A8C715D4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88F034-29BD-C072-FFF1-EF667C9E3F3A}"/>
              </a:ext>
            </a:extLst>
          </p:cNvPr>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2647390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852891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18080414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1722127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15519-1670-4451-C626-09A7D259B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AF0E3-686A-8006-C450-CF1055737A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6DE252-B8E5-746D-B9C4-DCB6D67332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80C799-4AEF-B238-1FE9-0951CEC53222}"/>
              </a:ext>
            </a:extLst>
          </p:cNvPr>
          <p:cNvSpPr>
            <a:spLocks noGrp="1"/>
          </p:cNvSpPr>
          <p:nvPr>
            <p:ph type="sldNum" sz="quarter" idx="10"/>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3492035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D51E1-900B-F379-34EA-E4BEE110B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F20E74-59D8-642E-5AC8-EBE77B4B41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3803963-E47F-5F37-0123-EA254B0746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B53206-986C-3B09-F361-EBFB60517EF0}"/>
              </a:ext>
            </a:extLst>
          </p:cNvPr>
          <p:cNvSpPr>
            <a:spLocks noGrp="1"/>
          </p:cNvSpPr>
          <p:nvPr>
            <p:ph type="sldNum" sz="quarter" idx="10"/>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1962478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BED6A-9F31-878D-EB67-E3D08D0FE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9B5D2-72A3-3DA1-329A-18E9E420D6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E00179-7D3E-5A46-7405-5B8A45847C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31FFB8-378A-F7A5-5D2E-6B879ED797B0}"/>
              </a:ext>
            </a:extLst>
          </p:cNvPr>
          <p:cNvSpPr>
            <a:spLocks noGrp="1"/>
          </p:cNvSpPr>
          <p:nvPr>
            <p:ph type="sldNum" sz="quarter" idx="10"/>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2335414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19946340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36387416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2352583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32826203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8593-14F5-4D3D-24BA-1A287A61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B7B96-BB58-FE4F-1523-58A0DABC76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D45A55-86A9-1DE4-3B80-96F443532C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319425-31E6-67DD-162B-2D956D5F8900}"/>
              </a:ext>
            </a:extLst>
          </p:cNvPr>
          <p:cNvSpPr>
            <a:spLocks noGrp="1"/>
          </p:cNvSpPr>
          <p:nvPr>
            <p:ph type="sldNum" sz="quarter" idx="10"/>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15750533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3D2A-0AC7-3172-C578-2FACB8D6A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3DE42-40BB-A98A-E3C2-CA87DC2AB4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5919B9-9964-B9C4-C205-FE4E0FD2ED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9044F1-FE15-476C-088B-05D48A816F93}"/>
              </a:ext>
            </a:extLst>
          </p:cNvPr>
          <p:cNvSpPr>
            <a:spLocks noGrp="1"/>
          </p:cNvSpPr>
          <p:nvPr>
            <p:ph type="sldNum" sz="quarter" idx="10"/>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1096095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3864054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11538261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53</a:t>
            </a:fld>
            <a:endParaRPr lang="en-US"/>
          </a:p>
        </p:txBody>
      </p:sp>
    </p:spTree>
    <p:extLst>
      <p:ext uri="{BB962C8B-B14F-4D97-AF65-F5344CB8AC3E}">
        <p14:creationId xmlns:p14="http://schemas.microsoft.com/office/powerpoint/2010/main" val="16666078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8339E-BA0E-E14A-7211-869438A02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FAC65-221E-F86B-1BFC-51FDAFA836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16F77D-6179-27B5-0843-1DAD940649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D286D0-A7EF-61A7-459E-65934598B11E}"/>
              </a:ext>
            </a:extLst>
          </p:cNvPr>
          <p:cNvSpPr>
            <a:spLocks noGrp="1"/>
          </p:cNvSpPr>
          <p:nvPr>
            <p:ph type="sldNum" sz="quarter" idx="10"/>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33647101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1FD3A-C8ED-CC78-77FE-283474709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021A0-FCD1-16C7-F730-1597FEE9D2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C5F5E6-CEFB-46A4-F1C0-128C98E7E7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A1C8C1-4604-DA1C-5A4B-DCC93091FAF2}"/>
              </a:ext>
            </a:extLst>
          </p:cNvPr>
          <p:cNvSpPr>
            <a:spLocks noGrp="1"/>
          </p:cNvSpPr>
          <p:nvPr>
            <p:ph type="sldNum" sz="quarter" idx="10"/>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28104956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13733985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57</a:t>
            </a:fld>
            <a:endParaRPr lang="en-US"/>
          </a:p>
        </p:txBody>
      </p:sp>
    </p:spTree>
    <p:extLst>
      <p:ext uri="{BB962C8B-B14F-4D97-AF65-F5344CB8AC3E}">
        <p14:creationId xmlns:p14="http://schemas.microsoft.com/office/powerpoint/2010/main" val="2909871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58</a:t>
            </a:fld>
            <a:endParaRPr lang="en-US"/>
          </a:p>
        </p:txBody>
      </p:sp>
    </p:spTree>
    <p:extLst>
      <p:ext uri="{BB962C8B-B14F-4D97-AF65-F5344CB8AC3E}">
        <p14:creationId xmlns:p14="http://schemas.microsoft.com/office/powerpoint/2010/main" val="40484351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59</a:t>
            </a:fld>
            <a:endParaRPr lang="en-US"/>
          </a:p>
        </p:txBody>
      </p:sp>
    </p:spTree>
    <p:extLst>
      <p:ext uri="{BB962C8B-B14F-4D97-AF65-F5344CB8AC3E}">
        <p14:creationId xmlns:p14="http://schemas.microsoft.com/office/powerpoint/2010/main" val="9879988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32747949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22234598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7923220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18157249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65</a:t>
            </a:fld>
            <a:endParaRPr lang="en-US"/>
          </a:p>
        </p:txBody>
      </p:sp>
    </p:spTree>
    <p:extLst>
      <p:ext uri="{BB962C8B-B14F-4D97-AF65-F5344CB8AC3E}">
        <p14:creationId xmlns:p14="http://schemas.microsoft.com/office/powerpoint/2010/main" val="19353601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66</a:t>
            </a:fld>
            <a:endParaRPr lang="en-US"/>
          </a:p>
        </p:txBody>
      </p:sp>
    </p:spTree>
    <p:extLst>
      <p:ext uri="{BB962C8B-B14F-4D97-AF65-F5344CB8AC3E}">
        <p14:creationId xmlns:p14="http://schemas.microsoft.com/office/powerpoint/2010/main" val="38545042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67</a:t>
            </a:fld>
            <a:endParaRPr lang="en-US"/>
          </a:p>
        </p:txBody>
      </p:sp>
    </p:spTree>
    <p:extLst>
      <p:ext uri="{BB962C8B-B14F-4D97-AF65-F5344CB8AC3E}">
        <p14:creationId xmlns:p14="http://schemas.microsoft.com/office/powerpoint/2010/main" val="27596438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68</a:t>
            </a:fld>
            <a:endParaRPr lang="en-US"/>
          </a:p>
        </p:txBody>
      </p:sp>
    </p:spTree>
    <p:extLst>
      <p:ext uri="{BB962C8B-B14F-4D97-AF65-F5344CB8AC3E}">
        <p14:creationId xmlns:p14="http://schemas.microsoft.com/office/powerpoint/2010/main" val="13642225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4F152-84AD-772D-0B25-3EB3653B7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E230F-5D4E-9194-A3FC-0CE2031919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899404-E89E-1AA2-0FD5-7462F4B50B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C62CB9-E404-85FF-9432-576D2F401DD8}"/>
              </a:ext>
            </a:extLst>
          </p:cNvPr>
          <p:cNvSpPr>
            <a:spLocks noGrp="1"/>
          </p:cNvSpPr>
          <p:nvPr>
            <p:ph type="sldNum" sz="quarter" idx="5"/>
          </p:nvPr>
        </p:nvSpPr>
        <p:spPr/>
        <p:txBody>
          <a:bodyPr/>
          <a:lstStyle/>
          <a:p>
            <a:fld id="{6A76B06F-A4C4-4379-B8A7-E3C360C9FE2A}" type="slidenum">
              <a:rPr lang="en-US" smtClean="0"/>
              <a:pPr/>
              <a:t>69</a:t>
            </a:fld>
            <a:endParaRPr lang="en-US"/>
          </a:p>
        </p:txBody>
      </p:sp>
    </p:spTree>
    <p:extLst>
      <p:ext uri="{BB962C8B-B14F-4D97-AF65-F5344CB8AC3E}">
        <p14:creationId xmlns:p14="http://schemas.microsoft.com/office/powerpoint/2010/main" val="8517133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70</a:t>
            </a:fld>
            <a:endParaRPr lang="en-US"/>
          </a:p>
        </p:txBody>
      </p:sp>
    </p:spTree>
    <p:extLst>
      <p:ext uri="{BB962C8B-B14F-4D97-AF65-F5344CB8AC3E}">
        <p14:creationId xmlns:p14="http://schemas.microsoft.com/office/powerpoint/2010/main" val="5407387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71</a:t>
            </a:fld>
            <a:endParaRPr lang="en-US"/>
          </a:p>
        </p:txBody>
      </p:sp>
    </p:spTree>
    <p:extLst>
      <p:ext uri="{BB962C8B-B14F-4D97-AF65-F5344CB8AC3E}">
        <p14:creationId xmlns:p14="http://schemas.microsoft.com/office/powerpoint/2010/main" val="28446820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72</a:t>
            </a:fld>
            <a:endParaRPr lang="en-US"/>
          </a:p>
        </p:txBody>
      </p:sp>
    </p:spTree>
    <p:extLst>
      <p:ext uri="{BB962C8B-B14F-4D97-AF65-F5344CB8AC3E}">
        <p14:creationId xmlns:p14="http://schemas.microsoft.com/office/powerpoint/2010/main" val="1724889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73</a:t>
            </a:fld>
            <a:endParaRPr lang="en-US"/>
          </a:p>
        </p:txBody>
      </p:sp>
    </p:spTree>
    <p:extLst>
      <p:ext uri="{BB962C8B-B14F-4D97-AF65-F5344CB8AC3E}">
        <p14:creationId xmlns:p14="http://schemas.microsoft.com/office/powerpoint/2010/main" val="4069953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74</a:t>
            </a:fld>
            <a:endParaRPr lang="en-US"/>
          </a:p>
        </p:txBody>
      </p:sp>
    </p:spTree>
    <p:extLst>
      <p:ext uri="{BB962C8B-B14F-4D97-AF65-F5344CB8AC3E}">
        <p14:creationId xmlns:p14="http://schemas.microsoft.com/office/powerpoint/2010/main" val="14206927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75</a:t>
            </a:fld>
            <a:endParaRPr lang="en-US"/>
          </a:p>
        </p:txBody>
      </p:sp>
    </p:spTree>
    <p:extLst>
      <p:ext uri="{BB962C8B-B14F-4D97-AF65-F5344CB8AC3E}">
        <p14:creationId xmlns:p14="http://schemas.microsoft.com/office/powerpoint/2010/main" val="20083394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76</a:t>
            </a:fld>
            <a:endParaRPr lang="en-US"/>
          </a:p>
        </p:txBody>
      </p:sp>
    </p:spTree>
    <p:extLst>
      <p:ext uri="{BB962C8B-B14F-4D97-AF65-F5344CB8AC3E}">
        <p14:creationId xmlns:p14="http://schemas.microsoft.com/office/powerpoint/2010/main" val="9546621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77</a:t>
            </a:fld>
            <a:endParaRPr lang="en-US"/>
          </a:p>
        </p:txBody>
      </p:sp>
    </p:spTree>
    <p:extLst>
      <p:ext uri="{BB962C8B-B14F-4D97-AF65-F5344CB8AC3E}">
        <p14:creationId xmlns:p14="http://schemas.microsoft.com/office/powerpoint/2010/main" val="29144501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78</a:t>
            </a:fld>
            <a:endParaRPr lang="en-US"/>
          </a:p>
        </p:txBody>
      </p:sp>
    </p:spTree>
    <p:extLst>
      <p:ext uri="{BB962C8B-B14F-4D97-AF65-F5344CB8AC3E}">
        <p14:creationId xmlns:p14="http://schemas.microsoft.com/office/powerpoint/2010/main" val="17641292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79</a:t>
            </a:fld>
            <a:endParaRPr lang="en-US"/>
          </a:p>
        </p:txBody>
      </p:sp>
    </p:spTree>
    <p:extLst>
      <p:ext uri="{BB962C8B-B14F-4D97-AF65-F5344CB8AC3E}">
        <p14:creationId xmlns:p14="http://schemas.microsoft.com/office/powerpoint/2010/main" val="14240223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80</a:t>
            </a:fld>
            <a:endParaRPr lang="en-US"/>
          </a:p>
        </p:txBody>
      </p:sp>
    </p:spTree>
    <p:extLst>
      <p:ext uri="{BB962C8B-B14F-4D97-AF65-F5344CB8AC3E}">
        <p14:creationId xmlns:p14="http://schemas.microsoft.com/office/powerpoint/2010/main" val="9513252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81</a:t>
            </a:fld>
            <a:endParaRPr lang="en-US"/>
          </a:p>
        </p:txBody>
      </p:sp>
    </p:spTree>
    <p:extLst>
      <p:ext uri="{BB962C8B-B14F-4D97-AF65-F5344CB8AC3E}">
        <p14:creationId xmlns:p14="http://schemas.microsoft.com/office/powerpoint/2010/main" val="10106058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82</a:t>
            </a:fld>
            <a:endParaRPr lang="en-US"/>
          </a:p>
        </p:txBody>
      </p:sp>
    </p:spTree>
    <p:extLst>
      <p:ext uri="{BB962C8B-B14F-4D97-AF65-F5344CB8AC3E}">
        <p14:creationId xmlns:p14="http://schemas.microsoft.com/office/powerpoint/2010/main" val="26107581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83</a:t>
            </a:fld>
            <a:endParaRPr lang="en-US"/>
          </a:p>
        </p:txBody>
      </p:sp>
    </p:spTree>
    <p:extLst>
      <p:ext uri="{BB962C8B-B14F-4D97-AF65-F5344CB8AC3E}">
        <p14:creationId xmlns:p14="http://schemas.microsoft.com/office/powerpoint/2010/main" val="8053616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84</a:t>
            </a:fld>
            <a:endParaRPr lang="en-US"/>
          </a:p>
        </p:txBody>
      </p:sp>
    </p:spTree>
    <p:extLst>
      <p:ext uri="{BB962C8B-B14F-4D97-AF65-F5344CB8AC3E}">
        <p14:creationId xmlns:p14="http://schemas.microsoft.com/office/powerpoint/2010/main" val="24543602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85</a:t>
            </a:fld>
            <a:endParaRPr lang="en-US"/>
          </a:p>
        </p:txBody>
      </p:sp>
    </p:spTree>
    <p:extLst>
      <p:ext uri="{BB962C8B-B14F-4D97-AF65-F5344CB8AC3E}">
        <p14:creationId xmlns:p14="http://schemas.microsoft.com/office/powerpoint/2010/main" val="22728694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86</a:t>
            </a:fld>
            <a:endParaRPr lang="en-US"/>
          </a:p>
        </p:txBody>
      </p:sp>
    </p:spTree>
    <p:extLst>
      <p:ext uri="{BB962C8B-B14F-4D97-AF65-F5344CB8AC3E}">
        <p14:creationId xmlns:p14="http://schemas.microsoft.com/office/powerpoint/2010/main" val="20733560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87</a:t>
            </a:fld>
            <a:endParaRPr lang="en-US"/>
          </a:p>
        </p:txBody>
      </p:sp>
    </p:spTree>
    <p:extLst>
      <p:ext uri="{BB962C8B-B14F-4D97-AF65-F5344CB8AC3E}">
        <p14:creationId xmlns:p14="http://schemas.microsoft.com/office/powerpoint/2010/main" val="38997363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88</a:t>
            </a:fld>
            <a:endParaRPr lang="en-US"/>
          </a:p>
        </p:txBody>
      </p:sp>
    </p:spTree>
    <p:extLst>
      <p:ext uri="{BB962C8B-B14F-4D97-AF65-F5344CB8AC3E}">
        <p14:creationId xmlns:p14="http://schemas.microsoft.com/office/powerpoint/2010/main" val="19624563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89</a:t>
            </a:fld>
            <a:endParaRPr lang="en-US"/>
          </a:p>
        </p:txBody>
      </p:sp>
    </p:spTree>
    <p:extLst>
      <p:ext uri="{BB962C8B-B14F-4D97-AF65-F5344CB8AC3E}">
        <p14:creationId xmlns:p14="http://schemas.microsoft.com/office/powerpoint/2010/main" val="14188093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90</a:t>
            </a:fld>
            <a:endParaRPr lang="en-US"/>
          </a:p>
        </p:txBody>
      </p:sp>
    </p:spTree>
    <p:extLst>
      <p:ext uri="{BB962C8B-B14F-4D97-AF65-F5344CB8AC3E}">
        <p14:creationId xmlns:p14="http://schemas.microsoft.com/office/powerpoint/2010/main" val="32831885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91</a:t>
            </a:fld>
            <a:endParaRPr lang="en-US"/>
          </a:p>
        </p:txBody>
      </p:sp>
    </p:spTree>
    <p:extLst>
      <p:ext uri="{BB962C8B-B14F-4D97-AF65-F5344CB8AC3E}">
        <p14:creationId xmlns:p14="http://schemas.microsoft.com/office/powerpoint/2010/main" val="36706296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92</a:t>
            </a:fld>
            <a:endParaRPr lang="en-US"/>
          </a:p>
        </p:txBody>
      </p:sp>
    </p:spTree>
    <p:extLst>
      <p:ext uri="{BB962C8B-B14F-4D97-AF65-F5344CB8AC3E}">
        <p14:creationId xmlns:p14="http://schemas.microsoft.com/office/powerpoint/2010/main" val="273965109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93</a:t>
            </a:fld>
            <a:endParaRPr lang="en-US"/>
          </a:p>
        </p:txBody>
      </p:sp>
    </p:spTree>
    <p:extLst>
      <p:ext uri="{BB962C8B-B14F-4D97-AF65-F5344CB8AC3E}">
        <p14:creationId xmlns:p14="http://schemas.microsoft.com/office/powerpoint/2010/main" val="34572960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94</a:t>
            </a:fld>
            <a:endParaRPr lang="en-US"/>
          </a:p>
        </p:txBody>
      </p:sp>
    </p:spTree>
    <p:extLst>
      <p:ext uri="{BB962C8B-B14F-4D97-AF65-F5344CB8AC3E}">
        <p14:creationId xmlns:p14="http://schemas.microsoft.com/office/powerpoint/2010/main" val="14941290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95</a:t>
            </a:fld>
            <a:endParaRPr lang="en-US"/>
          </a:p>
        </p:txBody>
      </p:sp>
    </p:spTree>
    <p:extLst>
      <p:ext uri="{BB962C8B-B14F-4D97-AF65-F5344CB8AC3E}">
        <p14:creationId xmlns:p14="http://schemas.microsoft.com/office/powerpoint/2010/main" val="202677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93EDBC-E1CB-447B-A6CB-199B83D30E55}"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spcBef>
                <a:spcPts val="1500"/>
              </a:spcBef>
              <a:buNone/>
              <a:defRPr sz="2400"/>
            </a:lvl1pPr>
            <a:lvl2pPr marL="461963" indent="-4763">
              <a:spcBef>
                <a:spcPts val="1000"/>
              </a:spcBef>
              <a:buNone/>
              <a:defRPr sz="2400"/>
            </a:lvl2pPr>
            <a:lvl3pPr marL="914400" indent="0">
              <a:spcBef>
                <a:spcPts val="800"/>
              </a:spcBef>
              <a:buNone/>
              <a:defRPr sz="2400"/>
            </a:lvl3pPr>
            <a:lvl4pPr marL="1376363" indent="-3175">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3A85E6C-F4B7-4AD9-B1ED-405758048340}"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8410A0-A706-4F13-BF64-58113C4E9CA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24FADF-F447-4E26-B962-00197790B4FB}"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3A1F53-4D72-4C45-B9D5-E8FF860BA800}"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0F973B-7A82-41D8-B415-3A7165D2F9E1}"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C4DA78-41C2-45EF-912A-AD1352A66385}"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7AB5EC-A1EA-4B4C-8127-813C8198BD91}"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A199BA-C41E-4203-8A1A-FBA6FE020700}"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CA606A-AAA3-4CF0-A5AD-CDB7DB4BC3A1}"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7723412-A15C-45A3-8229-867492880CF6}"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30651-BB49-4BDA-A267-083EB78EE007}" type="datetime1">
              <a:rPr lang="en-US" smtClean="0"/>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eb.eecs.umich.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tartarus.org/martin/PorterStemmer/def.txt"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sz="4000" dirty="0"/>
            </a:br>
            <a:r>
              <a:rPr lang="en-US" sz="3100" dirty="0"/>
              <a:t>Lecture 13:  The index and constraint solver</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normAutofit/>
          </a:bodyPr>
          <a:lstStyle/>
          <a:p>
            <a:pPr marL="514350" indent="-514350">
              <a:buFont typeface="+mj-lt"/>
              <a:buAutoNum type="arabicPeriod"/>
            </a:pPr>
            <a:r>
              <a:rPr lang="en-US" dirty="0"/>
              <a:t>details</a:t>
            </a:r>
          </a:p>
          <a:p>
            <a:pPr marL="514350" indent="-514350">
              <a:buFont typeface="+mj-lt"/>
              <a:buAutoNum type="arabicPeriod"/>
            </a:pPr>
            <a:r>
              <a:rPr lang="en-US" dirty="0"/>
              <a:t>forms redux</a:t>
            </a:r>
          </a:p>
          <a:p>
            <a:pPr marL="514350" indent="-514350">
              <a:buFont typeface="+mj-lt"/>
              <a:buAutoNum type="arabicPeriod"/>
            </a:pPr>
            <a:r>
              <a:rPr lang="en-US" dirty="0"/>
              <a:t>the index</a:t>
            </a:r>
          </a:p>
          <a:p>
            <a:pPr marL="514350" indent="-514350">
              <a:buFont typeface="+mj-lt"/>
              <a:buAutoNum type="arabicPeriod"/>
            </a:pPr>
            <a:r>
              <a:rPr lang="en-US" dirty="0"/>
              <a:t>index stream readers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F327DB72-3890-4F13-9D58-D58633679DDF}"/>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10707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CD4FD-D78C-1CDE-58BC-38A3556D3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7237F-4B24-D0B1-FCCD-6ED49B03E5D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E961485-54E3-945A-B559-C588EC04FE70}"/>
              </a:ext>
            </a:extLst>
          </p:cNvPr>
          <p:cNvSpPr>
            <a:spLocks noGrp="1"/>
          </p:cNvSpPr>
          <p:nvPr>
            <p:ph idx="1"/>
          </p:nvPr>
        </p:nvSpPr>
        <p:spPr/>
        <p:txBody>
          <a:bodyPr>
            <a:normAutofit/>
          </a:bodyPr>
          <a:lstStyle/>
          <a:p>
            <a:pPr marL="514350" indent="-514350">
              <a:buFont typeface="+mj-lt"/>
              <a:buAutoNum type="arabicPeriod"/>
            </a:pPr>
            <a:r>
              <a:rPr lang="en-US" dirty="0">
                <a:solidFill>
                  <a:srgbClr val="C00000"/>
                </a:solidFill>
              </a:rPr>
              <a:t>details</a:t>
            </a:r>
          </a:p>
          <a:p>
            <a:pPr marL="514350" indent="-514350">
              <a:buFont typeface="+mj-lt"/>
              <a:buAutoNum type="arabicPeriod"/>
            </a:pPr>
            <a:r>
              <a:rPr lang="en-US" dirty="0"/>
              <a:t>forms redux</a:t>
            </a:r>
          </a:p>
          <a:p>
            <a:pPr marL="514350" indent="-514350">
              <a:buFont typeface="+mj-lt"/>
              <a:buAutoNum type="arabicPeriod"/>
            </a:pPr>
            <a:r>
              <a:rPr lang="en-US" dirty="0"/>
              <a:t>the index</a:t>
            </a:r>
          </a:p>
          <a:p>
            <a:pPr marL="514350" indent="-514350">
              <a:buFont typeface="+mj-lt"/>
              <a:buAutoNum type="arabicPeriod"/>
            </a:pPr>
            <a:r>
              <a:rPr lang="en-US" dirty="0"/>
              <a:t>index stream readers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9F29470-E7DD-B79A-4B44-0E12B8F1A2ED}"/>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176947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lstStyle/>
          <a:p>
            <a:pPr marL="457200" indent="-457200">
              <a:buFont typeface="+mj-lt"/>
              <a:buAutoNum type="arabicPeriod"/>
            </a:pPr>
            <a:r>
              <a:rPr lang="en-US" dirty="0"/>
              <a:t>Still not written the midterm.  Yes, I may ask you about anything in lectures today and next Tuesday.</a:t>
            </a:r>
          </a:p>
          <a:p>
            <a:pPr marL="457200" indent="-457200">
              <a:buFont typeface="+mj-lt"/>
              <a:buAutoNum type="arabicPeriod"/>
            </a:pPr>
            <a:r>
              <a:rPr lang="en-US" dirty="0"/>
              <a:t>The </a:t>
            </a:r>
            <a:r>
              <a:rPr lang="en-US" dirty="0">
                <a:hlinkClick r:id="rId2"/>
              </a:rPr>
              <a:t>http://web.eecs.umich.edu/</a:t>
            </a:r>
            <a:r>
              <a:rPr lang="en-US" dirty="0"/>
              <a:t> redirect bug has been fixed.</a:t>
            </a:r>
          </a:p>
          <a:p>
            <a:pPr marL="457200" indent="-457200">
              <a:buFont typeface="+mj-lt"/>
              <a:buAutoNum type="arabicPeriod"/>
            </a:pPr>
            <a:r>
              <a:rPr lang="en-US" dirty="0"/>
              <a:t>I’ve posted my forms example to Canvas as  ExampleForms.zip in the Files &gt; Examples  folder on Canvas.  You will need to supply your own LinuxTinyServer.cpp and </a:t>
            </a:r>
            <a:r>
              <a:rPr lang="en-US" dirty="0" err="1"/>
              <a:t>Plugin.h</a:t>
            </a:r>
            <a:r>
              <a:rPr lang="en-US" dirty="0"/>
              <a:t> to compile and make them work.</a:t>
            </a:r>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7AC8D-B341-1E7F-1A41-5F07ACFBA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073164-369F-BB48-D4B4-887623D40BA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F5096F8-4B5A-D292-BCDB-87FD3DCF1EC7}"/>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75000"/>
                  </a:schemeClr>
                </a:solidFill>
              </a:rPr>
              <a:t>details</a:t>
            </a:r>
          </a:p>
          <a:p>
            <a:pPr marL="514350" indent="-514350">
              <a:buFont typeface="+mj-lt"/>
              <a:buAutoNum type="arabicPeriod"/>
            </a:pPr>
            <a:r>
              <a:rPr lang="en-US" dirty="0">
                <a:solidFill>
                  <a:srgbClr val="C00000"/>
                </a:solidFill>
              </a:rPr>
              <a:t>forms redux</a:t>
            </a:r>
          </a:p>
          <a:p>
            <a:pPr marL="514350" indent="-514350">
              <a:buFont typeface="+mj-lt"/>
              <a:buAutoNum type="arabicPeriod"/>
            </a:pPr>
            <a:r>
              <a:rPr lang="en-US" dirty="0"/>
              <a:t>the index</a:t>
            </a:r>
          </a:p>
          <a:p>
            <a:pPr marL="514350" indent="-514350">
              <a:buFont typeface="+mj-lt"/>
              <a:buAutoNum type="arabicPeriod"/>
            </a:pPr>
            <a:r>
              <a:rPr lang="en-US" dirty="0"/>
              <a:t>index stream readers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4DE2E8CD-1AC8-FCF9-8B05-55DA68B960E6}"/>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935421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245CD9-8DF7-8038-2E98-62638EEDCA88}"/>
              </a:ext>
            </a:extLst>
          </p:cNvPr>
          <p:cNvPicPr>
            <a:picLocks noChangeAspect="1"/>
          </p:cNvPicPr>
          <p:nvPr/>
        </p:nvPicPr>
        <p:blipFill>
          <a:blip r:embed="rId2"/>
          <a:stretch>
            <a:fillRect/>
          </a:stretch>
        </p:blipFill>
        <p:spPr>
          <a:xfrm>
            <a:off x="4384964" y="777585"/>
            <a:ext cx="4484779" cy="3187787"/>
          </a:xfrm>
          <a:prstGeom prst="rect">
            <a:avLst/>
          </a:prstGeom>
        </p:spPr>
      </p:pic>
      <p:sp>
        <p:nvSpPr>
          <p:cNvPr id="2" name="Slide Number Placeholder 1">
            <a:extLst>
              <a:ext uri="{FF2B5EF4-FFF2-40B4-BE49-F238E27FC236}">
                <a16:creationId xmlns:a16="http://schemas.microsoft.com/office/drawing/2014/main" id="{D926E93B-A038-6729-3295-F8B650CAC0D6}"/>
              </a:ext>
            </a:extLst>
          </p:cNvPr>
          <p:cNvSpPr>
            <a:spLocks noGrp="1"/>
          </p:cNvSpPr>
          <p:nvPr>
            <p:ph type="sldNum" sz="quarter" idx="12"/>
          </p:nvPr>
        </p:nvSpPr>
        <p:spPr/>
        <p:txBody>
          <a:bodyPr/>
          <a:lstStyle/>
          <a:p>
            <a:fld id="{F8D59B09-23C8-46BA-B508-CE17BADF421E}" type="slidenum">
              <a:rPr lang="en-US" smtClean="0"/>
              <a:pPr/>
              <a:t>6</a:t>
            </a:fld>
            <a:endParaRPr lang="en-US"/>
          </a:p>
        </p:txBody>
      </p:sp>
      <p:sp>
        <p:nvSpPr>
          <p:cNvPr id="6" name="TextBox 5">
            <a:extLst>
              <a:ext uri="{FF2B5EF4-FFF2-40B4-BE49-F238E27FC236}">
                <a16:creationId xmlns:a16="http://schemas.microsoft.com/office/drawing/2014/main" id="{87A63E12-1192-53B0-0597-929940D347F4}"/>
              </a:ext>
            </a:extLst>
          </p:cNvPr>
          <p:cNvSpPr txBox="1"/>
          <p:nvPr/>
        </p:nvSpPr>
        <p:spPr>
          <a:xfrm>
            <a:off x="159328" y="588608"/>
            <a:ext cx="5063836" cy="4939814"/>
          </a:xfrm>
          <a:prstGeom prst="rect">
            <a:avLst/>
          </a:prstGeom>
          <a:noFill/>
        </p:spPr>
        <p:txBody>
          <a:bodyPr wrap="square">
            <a:spAutoFit/>
          </a:bodyPr>
          <a:lstStyle/>
          <a:p>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!DOCTYPE</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html</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html</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head</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title</a:t>
            </a:r>
            <a:r>
              <a:rPr lang="en-US" sz="1050" dirty="0">
                <a:solidFill>
                  <a:srgbClr val="0000FF"/>
                </a:solidFill>
                <a:highlight>
                  <a:srgbClr val="FFFFFF"/>
                </a:highlight>
                <a:latin typeface="Cascadia Mono" panose="020B0609020000020004" pitchFamily="49" charset="0"/>
              </a:rPr>
              <a:t>&gt;</a:t>
            </a:r>
            <a:r>
              <a:rPr lang="en-US" sz="1050" dirty="0">
                <a:solidFill>
                  <a:srgbClr val="000000"/>
                </a:solidFill>
                <a:highlight>
                  <a:srgbClr val="FFFFFF"/>
                </a:highlight>
                <a:latin typeface="Cascadia Mono" panose="020B0609020000020004" pitchFamily="49" charset="0"/>
              </a:rPr>
              <a:t>Simple Form using GET</a:t>
            </a:r>
            <a:r>
              <a:rPr lang="en-US" sz="1050" dirty="0">
                <a:solidFill>
                  <a:srgbClr val="0000FF"/>
                </a:solidFill>
                <a:highlight>
                  <a:srgbClr val="FFFFFF"/>
                </a:highlight>
                <a:latin typeface="Cascadia Mono" panose="020B0609020000020004" pitchFamily="49" charset="0"/>
              </a:rPr>
              <a:t>/</a:t>
            </a:r>
            <a:r>
              <a:rPr lang="en-US" sz="1050" dirty="0">
                <a:solidFill>
                  <a:srgbClr val="800000"/>
                </a:solidFill>
                <a:highlight>
                  <a:srgbClr val="FFFFFF"/>
                </a:highlight>
                <a:latin typeface="Cascadia Mono" panose="020B0609020000020004" pitchFamily="49" charset="0"/>
              </a:rPr>
              <a:t>title</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link</a:t>
            </a:r>
            <a:r>
              <a:rPr lang="en-US" sz="1050" dirty="0">
                <a:solidFill>
                  <a:srgbClr val="000000"/>
                </a:solidFill>
                <a:highlight>
                  <a:srgbClr val="FFFFFF"/>
                </a:highlight>
                <a:latin typeface="Cascadia Mono" panose="020B0609020000020004" pitchFamily="49" charset="0"/>
              </a:rPr>
              <a:t> </a:t>
            </a:r>
            <a:r>
              <a:rPr lang="en-US" sz="1050" dirty="0" err="1">
                <a:solidFill>
                  <a:srgbClr val="FF0000"/>
                </a:solidFill>
                <a:highlight>
                  <a:srgbClr val="FFFFFF"/>
                </a:highlight>
                <a:latin typeface="Cascadia Mono" panose="020B0609020000020004" pitchFamily="49" charset="0"/>
              </a:rPr>
              <a:t>href</a:t>
            </a:r>
            <a:r>
              <a:rPr lang="en-US" sz="1050" dirty="0">
                <a:solidFill>
                  <a:srgbClr val="0000FF"/>
                </a:solidFill>
                <a:highlight>
                  <a:srgbClr val="FFFFFF"/>
                </a:highlight>
                <a:latin typeface="Cascadia Mono" panose="020B0609020000020004" pitchFamily="49" charset="0"/>
              </a:rPr>
              <a:t>="SimpleForm.css"</a:t>
            </a:r>
            <a:r>
              <a:rPr lang="en-US" sz="1050" dirty="0">
                <a:solidFill>
                  <a:srgbClr val="000000"/>
                </a:solidFill>
                <a:highlight>
                  <a:srgbClr val="FFFFFF"/>
                </a:highlight>
                <a:latin typeface="Cascadia Mono" panose="020B0609020000020004" pitchFamily="49" charset="0"/>
              </a:rPr>
              <a:t> </a:t>
            </a:r>
            <a:r>
              <a:rPr lang="en-US" sz="1050" dirty="0" err="1">
                <a:solidFill>
                  <a:srgbClr val="FF0000"/>
                </a:solidFill>
                <a:highlight>
                  <a:srgbClr val="FFFFFF"/>
                </a:highlight>
                <a:latin typeface="Cascadia Mono" panose="020B0609020000020004" pitchFamily="49" charset="0"/>
              </a:rPr>
              <a:t>rel</a:t>
            </a:r>
            <a:r>
              <a:rPr lang="en-US" sz="1050" dirty="0">
                <a:solidFill>
                  <a:srgbClr val="0000FF"/>
                </a:solidFill>
                <a:highlight>
                  <a:srgbClr val="FFFFFF"/>
                </a:highlight>
                <a:latin typeface="Cascadia Mono" panose="020B0609020000020004" pitchFamily="49" charset="0"/>
              </a:rPr>
              <a:t>="stylesheet"&gt;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head</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body</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form</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action</a:t>
            </a:r>
            <a:r>
              <a:rPr lang="en-US" sz="1050" dirty="0">
                <a:solidFill>
                  <a:srgbClr val="0000FF"/>
                </a:solidFill>
                <a:highlight>
                  <a:srgbClr val="FFFFFF"/>
                </a:highlight>
                <a:latin typeface="Cascadia Mono" panose="020B0609020000020004" pitchFamily="49" charset="0"/>
              </a:rPr>
              <a:t>="/GetForm.htm"</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method</a:t>
            </a:r>
            <a:r>
              <a:rPr lang="en-US" sz="1050" dirty="0">
                <a:solidFill>
                  <a:srgbClr val="0000FF"/>
                </a:solidFill>
                <a:highlight>
                  <a:srgbClr val="FFFFFF"/>
                </a:highlight>
                <a:latin typeface="Cascadia Mono" panose="020B0609020000020004" pitchFamily="49" charset="0"/>
              </a:rPr>
              <a:t>="get"&gt;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label</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for</a:t>
            </a:r>
            <a:r>
              <a:rPr lang="en-US" sz="1050" dirty="0">
                <a:solidFill>
                  <a:srgbClr val="0000FF"/>
                </a:solidFill>
                <a:highlight>
                  <a:srgbClr val="FFFFFF"/>
                </a:highlight>
                <a:latin typeface="Cascadia Mono" panose="020B0609020000020004" pitchFamily="49" charset="0"/>
              </a:rPr>
              <a:t>="name"&gt;</a:t>
            </a:r>
            <a:r>
              <a:rPr lang="en-US" sz="1050" dirty="0">
                <a:solidFill>
                  <a:srgbClr val="000000"/>
                </a:solidFill>
                <a:highlight>
                  <a:srgbClr val="FFFFFF"/>
                </a:highlight>
                <a:latin typeface="Cascadia Mono" panose="020B0609020000020004" pitchFamily="49" charset="0"/>
              </a:rPr>
              <a:t>Name:</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label</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input</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type</a:t>
            </a:r>
            <a:r>
              <a:rPr lang="en-US" sz="1050" dirty="0">
                <a:solidFill>
                  <a:srgbClr val="0000FF"/>
                </a:solidFill>
                <a:highlight>
                  <a:srgbClr val="FFFFFF"/>
                </a:highlight>
                <a:latin typeface="Cascadia Mono" panose="020B0609020000020004" pitchFamily="49" charset="0"/>
              </a:rPr>
              <a:t>="text"</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id</a:t>
            </a:r>
            <a:r>
              <a:rPr lang="en-US" sz="1050" dirty="0">
                <a:solidFill>
                  <a:srgbClr val="0000FF"/>
                </a:solidFill>
                <a:highlight>
                  <a:srgbClr val="FFFFFF"/>
                </a:highlight>
                <a:latin typeface="Cascadia Mono" panose="020B0609020000020004" pitchFamily="49" charset="0"/>
              </a:rPr>
              <a:t>="name"</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name</a:t>
            </a:r>
            <a:r>
              <a:rPr lang="en-US" sz="1050" dirty="0">
                <a:solidFill>
                  <a:srgbClr val="0000FF"/>
                </a:solidFill>
                <a:highlight>
                  <a:srgbClr val="FFFFFF"/>
                </a:highlight>
                <a:latin typeface="Cascadia Mono" panose="020B0609020000020004" pitchFamily="49" charset="0"/>
              </a:rPr>
              <a:t>="</a:t>
            </a:r>
            <a:r>
              <a:rPr lang="en-US" sz="1050" dirty="0" err="1">
                <a:solidFill>
                  <a:srgbClr val="0000FF"/>
                </a:solidFill>
                <a:highlight>
                  <a:srgbClr val="FFFFFF"/>
                </a:highlight>
                <a:latin typeface="Cascadia Mono" panose="020B0609020000020004" pitchFamily="49" charset="0"/>
              </a:rPr>
              <a:t>user_name</a:t>
            </a:r>
            <a:r>
              <a:rPr lang="en-US" sz="1050" dirty="0">
                <a:solidFill>
                  <a:srgbClr val="0000FF"/>
                </a:solidFill>
                <a:highlight>
                  <a:srgbClr val="FFFFFF"/>
                </a:highlight>
                <a:latin typeface="Cascadia Mono" panose="020B0609020000020004" pitchFamily="49" charset="0"/>
              </a:rPr>
              <a:t>"</a:t>
            </a:r>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label</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for</a:t>
            </a:r>
            <a:r>
              <a:rPr lang="en-US" sz="1050" dirty="0">
                <a:solidFill>
                  <a:srgbClr val="0000FF"/>
                </a:solidFill>
                <a:highlight>
                  <a:srgbClr val="FFFFFF"/>
                </a:highlight>
                <a:latin typeface="Cascadia Mono" panose="020B0609020000020004" pitchFamily="49" charset="0"/>
              </a:rPr>
              <a:t>="mail"&gt;</a:t>
            </a:r>
            <a:r>
              <a:rPr lang="en-US" sz="1050" dirty="0">
                <a:solidFill>
                  <a:srgbClr val="000000"/>
                </a:solidFill>
                <a:highlight>
                  <a:srgbClr val="FFFFFF"/>
                </a:highlight>
                <a:latin typeface="Cascadia Mono" panose="020B0609020000020004" pitchFamily="49" charset="0"/>
              </a:rPr>
              <a:t>Email:</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label</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input</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type</a:t>
            </a:r>
            <a:r>
              <a:rPr lang="en-US" sz="1050" dirty="0">
                <a:solidFill>
                  <a:srgbClr val="0000FF"/>
                </a:solidFill>
                <a:highlight>
                  <a:srgbClr val="FFFFFF"/>
                </a:highlight>
                <a:latin typeface="Cascadia Mono" panose="020B0609020000020004" pitchFamily="49" charset="0"/>
              </a:rPr>
              <a:t>="email"</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id</a:t>
            </a:r>
            <a:r>
              <a:rPr lang="en-US" sz="1050" dirty="0">
                <a:solidFill>
                  <a:srgbClr val="0000FF"/>
                </a:solidFill>
                <a:highlight>
                  <a:srgbClr val="FFFFFF"/>
                </a:highlight>
                <a:latin typeface="Cascadia Mono" panose="020B0609020000020004" pitchFamily="49" charset="0"/>
              </a:rPr>
              <a:t>="mail"</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name</a:t>
            </a:r>
            <a:r>
              <a:rPr lang="en-US" sz="1050" dirty="0">
                <a:solidFill>
                  <a:srgbClr val="0000FF"/>
                </a:solidFill>
                <a:highlight>
                  <a:srgbClr val="FFFFFF"/>
                </a:highlight>
                <a:latin typeface="Cascadia Mono" panose="020B0609020000020004" pitchFamily="49" charset="0"/>
              </a:rPr>
              <a:t>="</a:t>
            </a:r>
            <a:r>
              <a:rPr lang="en-US" sz="1050" dirty="0" err="1">
                <a:solidFill>
                  <a:srgbClr val="0000FF"/>
                </a:solidFill>
                <a:highlight>
                  <a:srgbClr val="FFFFFF"/>
                </a:highlight>
                <a:latin typeface="Cascadia Mono" panose="020B0609020000020004" pitchFamily="49" charset="0"/>
              </a:rPr>
              <a:t>user_email</a:t>
            </a:r>
            <a:r>
              <a:rPr lang="en-US" sz="1050" dirty="0">
                <a:solidFill>
                  <a:srgbClr val="0000FF"/>
                </a:solidFill>
                <a:highlight>
                  <a:srgbClr val="FFFFFF"/>
                </a:highlight>
                <a:latin typeface="Cascadia Mono" panose="020B0609020000020004" pitchFamily="49" charset="0"/>
              </a:rPr>
              <a:t>"</a:t>
            </a:r>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da-DK" sz="1050" dirty="0">
                <a:solidFill>
                  <a:srgbClr val="000000"/>
                </a:solidFill>
                <a:highlight>
                  <a:srgbClr val="FFFFFF"/>
                </a:highlight>
                <a:latin typeface="Cascadia Mono" panose="020B0609020000020004" pitchFamily="49" charset="0"/>
              </a:rPr>
              <a:t>  </a:t>
            </a:r>
            <a:r>
              <a:rPr lang="da-DK" sz="1050" dirty="0">
                <a:solidFill>
                  <a:srgbClr val="0000FF"/>
                </a:solidFill>
                <a:highlight>
                  <a:srgbClr val="FFFFFF"/>
                </a:highlight>
                <a:latin typeface="Cascadia Mono" panose="020B0609020000020004" pitchFamily="49" charset="0"/>
              </a:rPr>
              <a:t>&lt;</a:t>
            </a:r>
            <a:r>
              <a:rPr lang="da-DK" sz="1050" dirty="0">
                <a:solidFill>
                  <a:srgbClr val="800000"/>
                </a:solidFill>
                <a:highlight>
                  <a:srgbClr val="FFFFFF"/>
                </a:highlight>
                <a:latin typeface="Cascadia Mono" panose="020B0609020000020004" pitchFamily="49" charset="0"/>
              </a:rPr>
              <a:t>label</a:t>
            </a:r>
            <a:r>
              <a:rPr lang="da-DK" sz="1050" dirty="0">
                <a:solidFill>
                  <a:srgbClr val="000000"/>
                </a:solidFill>
                <a:highlight>
                  <a:srgbClr val="FFFFFF"/>
                </a:highlight>
                <a:latin typeface="Cascadia Mono" panose="020B0609020000020004" pitchFamily="49" charset="0"/>
              </a:rPr>
              <a:t> </a:t>
            </a:r>
            <a:r>
              <a:rPr lang="da-DK" sz="1050" dirty="0">
                <a:solidFill>
                  <a:srgbClr val="FF0000"/>
                </a:solidFill>
                <a:highlight>
                  <a:srgbClr val="FFFFFF"/>
                </a:highlight>
                <a:latin typeface="Cascadia Mono" panose="020B0609020000020004" pitchFamily="49" charset="0"/>
              </a:rPr>
              <a:t>for</a:t>
            </a:r>
            <a:r>
              <a:rPr lang="da-DK" sz="1050" dirty="0">
                <a:solidFill>
                  <a:srgbClr val="0000FF"/>
                </a:solidFill>
                <a:highlight>
                  <a:srgbClr val="FFFFFF"/>
                </a:highlight>
                <a:latin typeface="Cascadia Mono" panose="020B0609020000020004" pitchFamily="49" charset="0"/>
              </a:rPr>
              <a:t>="msg"&gt;</a:t>
            </a:r>
            <a:r>
              <a:rPr lang="da-DK" sz="1050" dirty="0">
                <a:solidFill>
                  <a:srgbClr val="000000"/>
                </a:solidFill>
                <a:highlight>
                  <a:srgbClr val="FFFFFF"/>
                </a:highlight>
                <a:latin typeface="Cascadia Mono" panose="020B0609020000020004" pitchFamily="49" charset="0"/>
              </a:rPr>
              <a:t>Message:</a:t>
            </a:r>
            <a:r>
              <a:rPr lang="da-DK" sz="1050" dirty="0">
                <a:solidFill>
                  <a:srgbClr val="0000FF"/>
                </a:solidFill>
                <a:highlight>
                  <a:srgbClr val="FFFFFF"/>
                </a:highlight>
                <a:latin typeface="Cascadia Mono" panose="020B0609020000020004" pitchFamily="49" charset="0"/>
              </a:rPr>
              <a:t>&lt;/</a:t>
            </a:r>
            <a:r>
              <a:rPr lang="da-DK" sz="1050" dirty="0">
                <a:solidFill>
                  <a:srgbClr val="800000"/>
                </a:solidFill>
                <a:highlight>
                  <a:srgbClr val="FFFFFF"/>
                </a:highlight>
                <a:latin typeface="Cascadia Mono" panose="020B0609020000020004" pitchFamily="49" charset="0"/>
              </a:rPr>
              <a:t>label</a:t>
            </a:r>
            <a:r>
              <a:rPr lang="da-DK" sz="1050" dirty="0">
                <a:solidFill>
                  <a:srgbClr val="0000FF"/>
                </a:solidFill>
                <a:highlight>
                  <a:srgbClr val="FFFFFF"/>
                </a:highlight>
                <a:latin typeface="Cascadia Mono" panose="020B0609020000020004" pitchFamily="49" charset="0"/>
              </a:rPr>
              <a:t>&gt;</a:t>
            </a:r>
            <a:endParaRPr lang="da-DK"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err="1">
                <a:solidFill>
                  <a:srgbClr val="800000"/>
                </a:solidFill>
                <a:highlight>
                  <a:srgbClr val="FFFFFF"/>
                </a:highlight>
                <a:latin typeface="Cascadia Mono" panose="020B0609020000020004" pitchFamily="49" charset="0"/>
              </a:rPr>
              <a:t>textarea</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id</a:t>
            </a:r>
            <a:r>
              <a:rPr lang="en-US" sz="1050" dirty="0">
                <a:solidFill>
                  <a:srgbClr val="0000FF"/>
                </a:solidFill>
                <a:highlight>
                  <a:srgbClr val="FFFFFF"/>
                </a:highlight>
                <a:latin typeface="Cascadia Mono" panose="020B0609020000020004" pitchFamily="49" charset="0"/>
              </a:rPr>
              <a:t>="msg"</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name</a:t>
            </a:r>
            <a:r>
              <a:rPr lang="en-US" sz="1050" dirty="0">
                <a:solidFill>
                  <a:srgbClr val="0000FF"/>
                </a:solidFill>
                <a:highlight>
                  <a:srgbClr val="FFFFFF"/>
                </a:highlight>
                <a:latin typeface="Cascadia Mono" panose="020B0609020000020004" pitchFamily="49" charset="0"/>
              </a:rPr>
              <a:t>="</a:t>
            </a:r>
            <a:r>
              <a:rPr lang="en-US" sz="1050" dirty="0" err="1">
                <a:solidFill>
                  <a:srgbClr val="0000FF"/>
                </a:solidFill>
                <a:highlight>
                  <a:srgbClr val="FFFFFF"/>
                </a:highlight>
                <a:latin typeface="Cascadia Mono" panose="020B0609020000020004" pitchFamily="49" charset="0"/>
              </a:rPr>
              <a:t>user_message</a:t>
            </a:r>
            <a:r>
              <a:rPr lang="en-US" sz="1050" dirty="0">
                <a:solidFill>
                  <a:srgbClr val="0000FF"/>
                </a:solidFill>
                <a:highlight>
                  <a:srgbClr val="FFFFFF"/>
                </a:highlight>
                <a:latin typeface="Cascadia Mono" panose="020B0609020000020004" pitchFamily="49" charset="0"/>
              </a:rPr>
              <a:t>"&gt;&lt;/</a:t>
            </a:r>
            <a:r>
              <a:rPr lang="en-US" sz="1050" dirty="0" err="1">
                <a:solidFill>
                  <a:srgbClr val="800000"/>
                </a:solidFill>
                <a:highlight>
                  <a:srgbClr val="FFFFFF"/>
                </a:highlight>
                <a:latin typeface="Cascadia Mono" panose="020B0609020000020004" pitchFamily="49" charset="0"/>
              </a:rPr>
              <a:t>textarea</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class</a:t>
            </a:r>
            <a:r>
              <a:rPr lang="en-US" sz="1050" dirty="0">
                <a:solidFill>
                  <a:srgbClr val="0000FF"/>
                </a:solidFill>
                <a:highlight>
                  <a:srgbClr val="FFFFFF"/>
                </a:highlight>
                <a:latin typeface="Cascadia Mono" panose="020B0609020000020004" pitchFamily="49" charset="0"/>
              </a:rPr>
              <a:t>="button"&gt;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button</a:t>
            </a:r>
            <a:r>
              <a:rPr lang="en-US" sz="1050" dirty="0">
                <a:solidFill>
                  <a:srgbClr val="000000"/>
                </a:solidFill>
                <a:highlight>
                  <a:srgbClr val="FFFFFF"/>
                </a:highlight>
                <a:latin typeface="Cascadia Mono" panose="020B0609020000020004" pitchFamily="49" charset="0"/>
              </a:rPr>
              <a:t> </a:t>
            </a:r>
            <a:r>
              <a:rPr lang="en-US" sz="1050" dirty="0">
                <a:solidFill>
                  <a:srgbClr val="FF0000"/>
                </a:solidFill>
                <a:highlight>
                  <a:srgbClr val="FFFFFF"/>
                </a:highlight>
                <a:latin typeface="Cascadia Mono" panose="020B0609020000020004" pitchFamily="49" charset="0"/>
              </a:rPr>
              <a:t>type</a:t>
            </a:r>
            <a:r>
              <a:rPr lang="en-US" sz="1050" dirty="0">
                <a:solidFill>
                  <a:srgbClr val="0000FF"/>
                </a:solidFill>
                <a:highlight>
                  <a:srgbClr val="FFFFFF"/>
                </a:highlight>
                <a:latin typeface="Cascadia Mono" panose="020B0609020000020004" pitchFamily="49" charset="0"/>
              </a:rPr>
              <a:t>="submit"&gt;</a:t>
            </a:r>
            <a:r>
              <a:rPr lang="en-US" sz="1050" dirty="0">
                <a:solidFill>
                  <a:srgbClr val="000000"/>
                </a:solidFill>
                <a:highlight>
                  <a:srgbClr val="FFFFFF"/>
                </a:highlight>
                <a:latin typeface="Cascadia Mono" panose="020B0609020000020004" pitchFamily="49" charset="0"/>
              </a:rPr>
              <a:t>Send your message</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button</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div</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form</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00"/>
                </a:solidFill>
                <a:highlight>
                  <a:srgbClr val="FFFFFF"/>
                </a:highlight>
                <a:latin typeface="Cascadia Mono" panose="020B0609020000020004" pitchFamily="49" charset="0"/>
              </a:rPr>
              <a:t>  </a:t>
            </a:r>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body</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a:p>
            <a:r>
              <a:rPr lang="en-US" sz="1050" dirty="0">
                <a:solidFill>
                  <a:srgbClr val="0000FF"/>
                </a:solidFill>
                <a:highlight>
                  <a:srgbClr val="FFFFFF"/>
                </a:highlight>
                <a:latin typeface="Cascadia Mono" panose="020B0609020000020004" pitchFamily="49" charset="0"/>
              </a:rPr>
              <a:t>&lt;/</a:t>
            </a:r>
            <a:r>
              <a:rPr lang="en-US" sz="1050" dirty="0">
                <a:solidFill>
                  <a:srgbClr val="800000"/>
                </a:solidFill>
                <a:highlight>
                  <a:srgbClr val="FFFFFF"/>
                </a:highlight>
                <a:latin typeface="Cascadia Mono" panose="020B0609020000020004" pitchFamily="49" charset="0"/>
              </a:rPr>
              <a:t>html</a:t>
            </a:r>
            <a:r>
              <a:rPr lang="en-US" sz="1050" dirty="0">
                <a:solidFill>
                  <a:srgbClr val="0000FF"/>
                </a:solidFill>
                <a:highlight>
                  <a:srgbClr val="FFFFFF"/>
                </a:highlight>
                <a:latin typeface="Cascadia Mono" panose="020B0609020000020004" pitchFamily="49" charset="0"/>
              </a:rPr>
              <a:t>&gt;</a:t>
            </a:r>
            <a:endParaRPr lang="en-US" sz="1050" dirty="0">
              <a:solidFill>
                <a:srgbClr val="000000"/>
              </a:solidFill>
              <a:highlight>
                <a:srgbClr val="FFFFFF"/>
              </a:highlight>
              <a:latin typeface="Cascadia Mono" panose="020B0609020000020004" pitchFamily="49" charset="0"/>
            </a:endParaRPr>
          </a:p>
        </p:txBody>
      </p:sp>
    </p:spTree>
    <p:extLst>
      <p:ext uri="{BB962C8B-B14F-4D97-AF65-F5344CB8AC3E}">
        <p14:creationId xmlns:p14="http://schemas.microsoft.com/office/powerpoint/2010/main" val="1914145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38A0AE-995F-63DE-00DD-1DBA1BB0A530}"/>
              </a:ext>
            </a:extLst>
          </p:cNvPr>
          <p:cNvPicPr>
            <a:picLocks noChangeAspect="1"/>
          </p:cNvPicPr>
          <p:nvPr/>
        </p:nvPicPr>
        <p:blipFill>
          <a:blip r:embed="rId2"/>
          <a:stretch>
            <a:fillRect/>
          </a:stretch>
        </p:blipFill>
        <p:spPr>
          <a:xfrm>
            <a:off x="3512128" y="777584"/>
            <a:ext cx="5357616" cy="3808201"/>
          </a:xfrm>
          <a:prstGeom prst="rect">
            <a:avLst/>
          </a:prstGeom>
        </p:spPr>
      </p:pic>
      <p:sp>
        <p:nvSpPr>
          <p:cNvPr id="3" name="Content Placeholder 2">
            <a:extLst>
              <a:ext uri="{FF2B5EF4-FFF2-40B4-BE49-F238E27FC236}">
                <a16:creationId xmlns:a16="http://schemas.microsoft.com/office/drawing/2014/main" id="{AA92B192-7BC8-2D6C-CA14-F09E4F8080FE}"/>
              </a:ext>
            </a:extLst>
          </p:cNvPr>
          <p:cNvSpPr>
            <a:spLocks noGrp="1"/>
          </p:cNvSpPr>
          <p:nvPr>
            <p:ph idx="1"/>
          </p:nvPr>
        </p:nvSpPr>
        <p:spPr>
          <a:xfrm>
            <a:off x="457199" y="777585"/>
            <a:ext cx="2611583" cy="3281798"/>
          </a:xfrm>
        </p:spPr>
        <p:txBody>
          <a:bodyPr>
            <a:normAutofit/>
          </a:bodyPr>
          <a:lstStyle/>
          <a:p>
            <a:r>
              <a:rPr lang="en-US" sz="1800" dirty="0"/>
              <a:t>Typing this and pressing Send sends a GET message to the server with the form information passed as ? query string.</a:t>
            </a:r>
          </a:p>
        </p:txBody>
      </p:sp>
      <p:sp>
        <p:nvSpPr>
          <p:cNvPr id="4" name="Slide Number Placeholder 3">
            <a:extLst>
              <a:ext uri="{FF2B5EF4-FFF2-40B4-BE49-F238E27FC236}">
                <a16:creationId xmlns:a16="http://schemas.microsoft.com/office/drawing/2014/main" id="{10512108-0670-2EFC-F7A2-005C1CE00C3C}"/>
              </a:ext>
            </a:extLst>
          </p:cNvPr>
          <p:cNvSpPr>
            <a:spLocks noGrp="1"/>
          </p:cNvSpPr>
          <p:nvPr>
            <p:ph type="sldNum" sz="quarter" idx="12"/>
          </p:nvPr>
        </p:nvSpPr>
        <p:spPr/>
        <p:txBody>
          <a:bodyPr/>
          <a:lstStyle/>
          <a:p>
            <a:fld id="{F8D59B09-23C8-46BA-B508-CE17BADF421E}" type="slidenum">
              <a:rPr lang="en-US" smtClean="0"/>
              <a:pPr/>
              <a:t>7</a:t>
            </a:fld>
            <a:endParaRPr lang="en-US"/>
          </a:p>
        </p:txBody>
      </p:sp>
      <p:sp>
        <p:nvSpPr>
          <p:cNvPr id="8" name="TextBox 7">
            <a:extLst>
              <a:ext uri="{FF2B5EF4-FFF2-40B4-BE49-F238E27FC236}">
                <a16:creationId xmlns:a16="http://schemas.microsoft.com/office/drawing/2014/main" id="{425ED9F1-02F7-2938-4D16-DB59BE2774C0}"/>
              </a:ext>
            </a:extLst>
          </p:cNvPr>
          <p:cNvSpPr txBox="1"/>
          <p:nvPr/>
        </p:nvSpPr>
        <p:spPr>
          <a:xfrm>
            <a:off x="457199" y="5010880"/>
            <a:ext cx="8278092" cy="523220"/>
          </a:xfrm>
          <a:prstGeom prst="rect">
            <a:avLst/>
          </a:prstGeom>
          <a:noFill/>
        </p:spPr>
        <p:txBody>
          <a:bodyPr wrap="square">
            <a:spAutoFit/>
          </a:bodyPr>
          <a:lstStyle/>
          <a:p>
            <a:r>
              <a:rPr lang="en-US" sz="1400" dirty="0">
                <a:latin typeface="Consolas" panose="020B0609020204030204" pitchFamily="49" charset="0"/>
              </a:rPr>
              <a:t>http://localhost:5000/GetForm.htm</a:t>
            </a:r>
            <a:r>
              <a:rPr lang="en-US" sz="1400" dirty="0">
                <a:highlight>
                  <a:srgbClr val="FFFF00"/>
                </a:highlight>
                <a:latin typeface="Consolas" panose="020B0609020204030204" pitchFamily="49" charset="0"/>
              </a:rPr>
              <a:t>?user_name</a:t>
            </a:r>
            <a:r>
              <a:rPr lang="en-US" sz="1400">
                <a:highlight>
                  <a:srgbClr val="FFFF00"/>
                </a:highlight>
                <a:latin typeface="Consolas" panose="020B0609020204030204" pitchFamily="49" charset="0"/>
              </a:rPr>
              <a:t>=Nicole</a:t>
            </a:r>
            <a:r>
              <a:rPr lang="en-US" sz="1400" dirty="0">
                <a:highlight>
                  <a:srgbClr val="FFFF00"/>
                </a:highlight>
                <a:latin typeface="Consolas" panose="020B0609020204030204" pitchFamily="49" charset="0"/>
              </a:rPr>
              <a:t>+Hamilton&amp;user_email=nicole%40nicolehamilton.com&amp;user_message=Hello+world</a:t>
            </a:r>
          </a:p>
        </p:txBody>
      </p:sp>
    </p:spTree>
    <p:extLst>
      <p:ext uri="{BB962C8B-B14F-4D97-AF65-F5344CB8AC3E}">
        <p14:creationId xmlns:p14="http://schemas.microsoft.com/office/powerpoint/2010/main" val="2043058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53319-49E7-1F0B-5688-AA2CBBF1FF7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01D47FD-252D-9658-D4FD-1CB15E3F22E8}"/>
              </a:ext>
            </a:extLst>
          </p:cNvPr>
          <p:cNvSpPr>
            <a:spLocks noGrp="1"/>
          </p:cNvSpPr>
          <p:nvPr>
            <p:ph type="sldNum" sz="quarter" idx="12"/>
          </p:nvPr>
        </p:nvSpPr>
        <p:spPr/>
        <p:txBody>
          <a:bodyPr/>
          <a:lstStyle/>
          <a:p>
            <a:fld id="{F8D59B09-23C8-46BA-B508-CE17BADF421E}" type="slidenum">
              <a:rPr lang="en-US" smtClean="0"/>
              <a:pPr/>
              <a:t>8</a:t>
            </a:fld>
            <a:endParaRPr lang="en-US"/>
          </a:p>
        </p:txBody>
      </p:sp>
      <p:sp>
        <p:nvSpPr>
          <p:cNvPr id="6" name="Rectangle 5">
            <a:extLst>
              <a:ext uri="{FF2B5EF4-FFF2-40B4-BE49-F238E27FC236}">
                <a16:creationId xmlns:a16="http://schemas.microsoft.com/office/drawing/2014/main" id="{21E422E6-B4DB-95EA-00EC-37BEF7C225CD}"/>
              </a:ext>
            </a:extLst>
          </p:cNvPr>
          <p:cNvSpPr/>
          <p:nvPr/>
        </p:nvSpPr>
        <p:spPr>
          <a:xfrm>
            <a:off x="584200" y="1313531"/>
            <a:ext cx="7975600" cy="4524315"/>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GET </a:t>
            </a:r>
            <a:r>
              <a:rPr lang="en-US" sz="1600" dirty="0">
                <a:solidFill>
                  <a:srgbClr val="FFFF00"/>
                </a:solidFill>
                <a:latin typeface="Consolas" panose="020B0609020204030204" pitchFamily="49" charset="0"/>
              </a:rPr>
              <a:t>/</a:t>
            </a:r>
            <a:r>
              <a:rPr lang="en-US" sz="1600" dirty="0" err="1">
                <a:solidFill>
                  <a:srgbClr val="FFFF00"/>
                </a:solidFill>
                <a:latin typeface="Consolas" panose="020B0609020204030204" pitchFamily="49" charset="0"/>
              </a:rPr>
              <a:t>GetForm.htm?user_name</a:t>
            </a:r>
            <a:r>
              <a:rPr lang="en-US" sz="1600" dirty="0">
                <a:solidFill>
                  <a:srgbClr val="FFFF00"/>
                </a:solidFill>
                <a:latin typeface="Consolas" panose="020B0609020204030204" pitchFamily="49" charset="0"/>
              </a:rPr>
              <a:t>=</a:t>
            </a:r>
            <a:r>
              <a:rPr lang="en-US" sz="1600" dirty="0" err="1">
                <a:solidFill>
                  <a:srgbClr val="FFFF00"/>
                </a:solidFill>
                <a:latin typeface="Consolas" panose="020B0609020204030204" pitchFamily="49" charset="0"/>
              </a:rPr>
              <a:t>Nicole+Hamilton&amp;user_email</a:t>
            </a:r>
            <a:r>
              <a:rPr lang="en-US" sz="1600" dirty="0">
                <a:solidFill>
                  <a:srgbClr val="FFFF00"/>
                </a:solidFill>
                <a:latin typeface="Consolas" panose="020B0609020204030204" pitchFamily="49" charset="0"/>
              </a:rPr>
              <a:t>=nicole%40nicoleh</a:t>
            </a:r>
            <a:br>
              <a:rPr lang="en-US" sz="1600" dirty="0">
                <a:solidFill>
                  <a:srgbClr val="FFFF00"/>
                </a:solidFill>
                <a:latin typeface="Consolas" panose="020B0609020204030204" pitchFamily="49" charset="0"/>
              </a:rPr>
            </a:br>
            <a:r>
              <a:rPr lang="en-US" sz="1600" dirty="0" err="1">
                <a:solidFill>
                  <a:srgbClr val="FFFF00"/>
                </a:solidFill>
                <a:latin typeface="Consolas" panose="020B0609020204030204" pitchFamily="49" charset="0"/>
              </a:rPr>
              <a:t>amilton.com&amp;user_message</a:t>
            </a:r>
            <a:r>
              <a:rPr lang="en-US" sz="1600" dirty="0">
                <a:solidFill>
                  <a:srgbClr val="FFFF00"/>
                </a:solidFill>
                <a:latin typeface="Consolas" panose="020B0609020204030204" pitchFamily="49" charset="0"/>
              </a:rPr>
              <a:t>=</a:t>
            </a:r>
            <a:r>
              <a:rPr lang="en-US" sz="1600" dirty="0" err="1">
                <a:solidFill>
                  <a:srgbClr val="FFFF00"/>
                </a:solidFill>
                <a:latin typeface="Consolas" panose="020B0609020204030204" pitchFamily="49" charset="0"/>
              </a:rPr>
              <a:t>Hello+world</a:t>
            </a:r>
            <a:r>
              <a:rPr lang="en-US" sz="1600" dirty="0">
                <a:solidFill>
                  <a:srgbClr val="FFFF00"/>
                </a:solidFill>
                <a:latin typeface="Consolas" panose="020B0609020204030204" pitchFamily="49" charset="0"/>
              </a:rPr>
              <a:t> </a:t>
            </a:r>
            <a:r>
              <a:rPr lang="en-US" sz="1600" dirty="0">
                <a:solidFill>
                  <a:schemeClr val="bg1"/>
                </a:solidFill>
                <a:latin typeface="Consolas" panose="020B0609020204030204" pitchFamily="49" charset="0"/>
              </a:rPr>
              <a:t>HTTP/1.1</a:t>
            </a:r>
          </a:p>
          <a:p>
            <a:r>
              <a:rPr lang="en-US" sz="1600" dirty="0">
                <a:solidFill>
                  <a:schemeClr val="bg1"/>
                </a:solidFill>
                <a:latin typeface="Consolas" panose="020B0609020204030204" pitchFamily="49" charset="0"/>
              </a:rPr>
              <a:t>Host: localhost:5000</a:t>
            </a:r>
          </a:p>
          <a:p>
            <a:r>
              <a:rPr lang="en-US" sz="1600" dirty="0">
                <a:solidFill>
                  <a:schemeClr val="bg1"/>
                </a:solidFill>
                <a:latin typeface="Consolas" panose="020B0609020204030204" pitchFamily="49" charset="0"/>
              </a:rPr>
              <a:t>Connection: keep-alive</a:t>
            </a:r>
          </a:p>
          <a:p>
            <a:r>
              <a:rPr lang="en-US" sz="1600" dirty="0">
                <a:solidFill>
                  <a:schemeClr val="bg1"/>
                </a:solidFill>
                <a:latin typeface="Consolas" panose="020B0609020204030204" pitchFamily="49" charset="0"/>
              </a:rPr>
              <a:t>:</a:t>
            </a:r>
          </a:p>
          <a:p>
            <a:r>
              <a:rPr lang="en-US" sz="1600" dirty="0">
                <a:solidFill>
                  <a:schemeClr val="bg1"/>
                </a:solidFill>
                <a:latin typeface="Consolas" panose="020B0609020204030204" pitchFamily="49" charset="0"/>
              </a:rPr>
              <a:t>User-Agent: Mozilla/5.0 (Windows NT 10.0; Win64; x64) </a:t>
            </a:r>
            <a:r>
              <a:rPr lang="en-US" sz="1600" dirty="0" err="1">
                <a:solidFill>
                  <a:schemeClr val="bg1"/>
                </a:solidFill>
                <a:latin typeface="Consolas" panose="020B0609020204030204" pitchFamily="49" charset="0"/>
              </a:rPr>
              <a:t>AppleWebKit</a:t>
            </a:r>
            <a:r>
              <a:rPr lang="en-US" sz="1600" dirty="0">
                <a:solidFill>
                  <a:schemeClr val="bg1"/>
                </a:solidFill>
                <a:latin typeface="Consolas" panose="020B0609020204030204" pitchFamily="49" charset="0"/>
              </a:rPr>
              <a:t>/537.36 (KHTML, like Gecko) Chrome/139.0.0.0 Safari/537.36</a:t>
            </a:r>
          </a:p>
          <a:p>
            <a:r>
              <a:rPr lang="en-US" sz="1600" dirty="0">
                <a:solidFill>
                  <a:schemeClr val="bg1"/>
                </a:solidFill>
                <a:latin typeface="Consolas" panose="020B0609020204030204" pitchFamily="49" charset="0"/>
              </a:rPr>
              <a:t>Accept: text/</a:t>
            </a:r>
            <a:r>
              <a:rPr lang="en-US" sz="1600" dirty="0" err="1">
                <a:solidFill>
                  <a:schemeClr val="bg1"/>
                </a:solidFill>
                <a:latin typeface="Consolas" panose="020B0609020204030204" pitchFamily="49" charset="0"/>
              </a:rPr>
              <a:t>html,application</a:t>
            </a:r>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xhtml+xml,application</a:t>
            </a:r>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xml;q</a:t>
            </a:r>
            <a:r>
              <a:rPr lang="en-US" sz="1600" dirty="0">
                <a:solidFill>
                  <a:schemeClr val="bg1"/>
                </a:solidFill>
                <a:latin typeface="Consolas" panose="020B0609020204030204" pitchFamily="49" charset="0"/>
              </a:rPr>
              <a:t>=0.9,image/</a:t>
            </a:r>
            <a:r>
              <a:rPr lang="en-US" sz="1600" dirty="0" err="1">
                <a:solidFill>
                  <a:schemeClr val="bg1"/>
                </a:solidFill>
                <a:latin typeface="Consolas" panose="020B0609020204030204" pitchFamily="49" charset="0"/>
              </a:rPr>
              <a:t>avif,image</a:t>
            </a:r>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webp,image</a:t>
            </a:r>
            <a:r>
              <a:rPr lang="en-US" sz="1600" dirty="0">
                <a:solidFill>
                  <a:schemeClr val="bg1"/>
                </a:solidFill>
                <a:latin typeface="Consolas" panose="020B0609020204030204" pitchFamily="49" charset="0"/>
              </a:rPr>
              <a:t>/</a:t>
            </a:r>
            <a:r>
              <a:rPr lang="en-US" sz="1600" dirty="0" err="1">
                <a:solidFill>
                  <a:schemeClr val="bg1"/>
                </a:solidFill>
                <a:latin typeface="Consolas" panose="020B0609020204030204" pitchFamily="49" charset="0"/>
              </a:rPr>
              <a:t>apng</a:t>
            </a:r>
            <a:r>
              <a:rPr lang="en-US" sz="1600" dirty="0">
                <a:solidFill>
                  <a:schemeClr val="bg1"/>
                </a:solidFill>
                <a:latin typeface="Consolas" panose="020B0609020204030204" pitchFamily="49" charset="0"/>
              </a:rPr>
              <a:t>,*/*;q=0.8,application/</a:t>
            </a:r>
            <a:r>
              <a:rPr lang="en-US" sz="1600" dirty="0" err="1">
                <a:solidFill>
                  <a:schemeClr val="bg1"/>
                </a:solidFill>
                <a:latin typeface="Consolas" panose="020B0609020204030204" pitchFamily="49" charset="0"/>
              </a:rPr>
              <a:t>signed-exchange;v</a:t>
            </a:r>
            <a:r>
              <a:rPr lang="en-US" sz="1600" dirty="0">
                <a:solidFill>
                  <a:schemeClr val="bg1"/>
                </a:solidFill>
                <a:latin typeface="Consolas" panose="020B0609020204030204" pitchFamily="49" charset="0"/>
              </a:rPr>
              <a:t>=b3;q=0.7</a:t>
            </a:r>
          </a:p>
          <a:p>
            <a:r>
              <a:rPr lang="en-US" sz="1600" dirty="0">
                <a:solidFill>
                  <a:schemeClr val="bg1"/>
                </a:solidFill>
                <a:latin typeface="Consolas" panose="020B0609020204030204" pitchFamily="49" charset="0"/>
              </a:rPr>
              <a:t>:</a:t>
            </a:r>
          </a:p>
          <a:p>
            <a:r>
              <a:rPr lang="en-US" sz="1600" dirty="0" err="1">
                <a:solidFill>
                  <a:schemeClr val="bg1"/>
                </a:solidFill>
                <a:latin typeface="Consolas" panose="020B0609020204030204" pitchFamily="49" charset="0"/>
              </a:rPr>
              <a:t>Referer</a:t>
            </a:r>
            <a:r>
              <a:rPr lang="en-US" sz="1600" dirty="0">
                <a:solidFill>
                  <a:schemeClr val="bg1"/>
                </a:solidFill>
                <a:latin typeface="Consolas" panose="020B0609020204030204" pitchFamily="49" charset="0"/>
              </a:rPr>
              <a:t>: http://localhost:5000/GetForm.htm</a:t>
            </a:r>
          </a:p>
          <a:p>
            <a:r>
              <a:rPr lang="en-US" sz="1600" dirty="0">
                <a:solidFill>
                  <a:schemeClr val="bg1"/>
                </a:solidFill>
                <a:latin typeface="Consolas" panose="020B0609020204030204" pitchFamily="49" charset="0"/>
              </a:rPr>
              <a:t>Accept-Encoding: </a:t>
            </a:r>
            <a:r>
              <a:rPr lang="en-US" sz="1600" dirty="0" err="1">
                <a:solidFill>
                  <a:schemeClr val="bg1"/>
                </a:solidFill>
                <a:latin typeface="Consolas" panose="020B0609020204030204" pitchFamily="49" charset="0"/>
              </a:rPr>
              <a:t>gzip</a:t>
            </a:r>
            <a:r>
              <a:rPr lang="en-US" sz="1600" dirty="0">
                <a:solidFill>
                  <a:schemeClr val="bg1"/>
                </a:solidFill>
                <a:latin typeface="Consolas" panose="020B0609020204030204" pitchFamily="49" charset="0"/>
              </a:rPr>
              <a:t>, deflate, </a:t>
            </a:r>
            <a:r>
              <a:rPr lang="en-US" sz="1600" dirty="0" err="1">
                <a:solidFill>
                  <a:schemeClr val="bg1"/>
                </a:solidFill>
                <a:latin typeface="Consolas" panose="020B0609020204030204" pitchFamily="49" charset="0"/>
              </a:rPr>
              <a:t>br</a:t>
            </a:r>
            <a:r>
              <a:rPr lang="en-US" sz="1600" dirty="0">
                <a:solidFill>
                  <a:schemeClr val="bg1"/>
                </a:solidFill>
                <a:latin typeface="Consolas" panose="020B0609020204030204" pitchFamily="49" charset="0"/>
              </a:rPr>
              <a:t>, </a:t>
            </a:r>
            <a:r>
              <a:rPr lang="en-US" sz="1600" dirty="0" err="1">
                <a:solidFill>
                  <a:schemeClr val="bg1"/>
                </a:solidFill>
                <a:latin typeface="Consolas" panose="020B0609020204030204" pitchFamily="49" charset="0"/>
              </a:rPr>
              <a:t>zstd</a:t>
            </a:r>
            <a:endParaRPr lang="en-US" sz="1600" dirty="0">
              <a:solidFill>
                <a:schemeClr val="bg1"/>
              </a:solidFill>
              <a:latin typeface="Consolas" panose="020B0609020204030204" pitchFamily="49" charset="0"/>
            </a:endParaRPr>
          </a:p>
          <a:p>
            <a:r>
              <a:rPr lang="en-US" sz="1600" dirty="0">
                <a:solidFill>
                  <a:schemeClr val="bg1"/>
                </a:solidFill>
                <a:latin typeface="Consolas" panose="020B0609020204030204" pitchFamily="49" charset="0"/>
              </a:rPr>
              <a:t>Accept-Language: </a:t>
            </a:r>
            <a:r>
              <a:rPr lang="en-US" sz="1600" dirty="0" err="1">
                <a:solidFill>
                  <a:schemeClr val="bg1"/>
                </a:solidFill>
                <a:latin typeface="Consolas" panose="020B0609020204030204" pitchFamily="49" charset="0"/>
              </a:rPr>
              <a:t>en-US,en;q</a:t>
            </a:r>
            <a:r>
              <a:rPr lang="en-US" sz="1600" dirty="0">
                <a:solidFill>
                  <a:schemeClr val="bg1"/>
                </a:solidFill>
                <a:latin typeface="Consolas" panose="020B0609020204030204" pitchFamily="49" charset="0"/>
              </a:rPr>
              <a:t>=0.9</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
        <p:nvSpPr>
          <p:cNvPr id="2" name="TextBox 1">
            <a:extLst>
              <a:ext uri="{FF2B5EF4-FFF2-40B4-BE49-F238E27FC236}">
                <a16:creationId xmlns:a16="http://schemas.microsoft.com/office/drawing/2014/main" id="{F206DB6A-0C58-A6AF-5084-83D7CCE13E12}"/>
              </a:ext>
            </a:extLst>
          </p:cNvPr>
          <p:cNvSpPr txBox="1"/>
          <p:nvPr/>
        </p:nvSpPr>
        <p:spPr>
          <a:xfrm>
            <a:off x="584200" y="523630"/>
            <a:ext cx="7975600" cy="400110"/>
          </a:xfrm>
          <a:prstGeom prst="rect">
            <a:avLst/>
          </a:prstGeom>
          <a:noFill/>
        </p:spPr>
        <p:txBody>
          <a:bodyPr wrap="square" rtlCol="0">
            <a:spAutoFit/>
          </a:bodyPr>
          <a:lstStyle/>
          <a:p>
            <a:r>
              <a:rPr lang="en-US" sz="2000" dirty="0"/>
              <a:t>LinuxTinyServer sees this.</a:t>
            </a:r>
          </a:p>
        </p:txBody>
      </p:sp>
    </p:spTree>
    <p:extLst>
      <p:ext uri="{BB962C8B-B14F-4D97-AF65-F5344CB8AC3E}">
        <p14:creationId xmlns:p14="http://schemas.microsoft.com/office/powerpoint/2010/main" val="2116731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B85E5-3BA5-934A-721E-6101A9F5EC9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DFFE54-B5C3-75F1-4B93-158F1A187104}"/>
              </a:ext>
            </a:extLst>
          </p:cNvPr>
          <p:cNvSpPr>
            <a:spLocks noGrp="1"/>
          </p:cNvSpPr>
          <p:nvPr>
            <p:ph type="sldNum" sz="quarter" idx="12"/>
          </p:nvPr>
        </p:nvSpPr>
        <p:spPr/>
        <p:txBody>
          <a:bodyPr/>
          <a:lstStyle/>
          <a:p>
            <a:fld id="{F8D59B09-23C8-46BA-B508-CE17BADF421E}" type="slidenum">
              <a:rPr lang="en-US" smtClean="0"/>
              <a:pPr/>
              <a:t>9</a:t>
            </a:fld>
            <a:endParaRPr lang="en-US"/>
          </a:p>
        </p:txBody>
      </p:sp>
      <p:sp>
        <p:nvSpPr>
          <p:cNvPr id="6" name="Rectangle 5">
            <a:extLst>
              <a:ext uri="{FF2B5EF4-FFF2-40B4-BE49-F238E27FC236}">
                <a16:creationId xmlns:a16="http://schemas.microsoft.com/office/drawing/2014/main" id="{85C18C95-7C00-EF0C-CC01-ACBC9B7DA28D}"/>
              </a:ext>
            </a:extLst>
          </p:cNvPr>
          <p:cNvSpPr/>
          <p:nvPr/>
        </p:nvSpPr>
        <p:spPr>
          <a:xfrm>
            <a:off x="584200" y="1313531"/>
            <a:ext cx="7975600" cy="2800767"/>
          </a:xfrm>
          <a:prstGeom prst="rect">
            <a:avLst/>
          </a:prstGeom>
          <a:solidFill>
            <a:srgbClr val="000099"/>
          </a:solidFill>
        </p:spPr>
        <p:txBody>
          <a:bodyPr wrap="square">
            <a:spAutoFit/>
          </a:bodyPr>
          <a:lstStyle/>
          <a:p>
            <a:r>
              <a:rPr lang="en-US" sz="1600" dirty="0">
                <a:solidFill>
                  <a:schemeClr val="bg1"/>
                </a:solidFill>
                <a:latin typeface="Consolas" panose="020B0609020204030204" pitchFamily="49" charset="0"/>
              </a:rPr>
              <a:t>Path does not exist.</a:t>
            </a:r>
          </a:p>
          <a:p>
            <a:r>
              <a:rPr lang="en-US" sz="1600" dirty="0">
                <a:solidFill>
                  <a:schemeClr val="bg1"/>
                </a:solidFill>
                <a:latin typeface="Consolas" panose="020B0609020204030204" pitchFamily="49" charset="0"/>
              </a:rPr>
              <a:t>HTTP/1.1 404 Not Found</a:t>
            </a:r>
          </a:p>
          <a:p>
            <a:r>
              <a:rPr lang="en-US" sz="1600" dirty="0">
                <a:solidFill>
                  <a:schemeClr val="bg1"/>
                </a:solidFill>
                <a:latin typeface="Consolas" panose="020B0609020204030204" pitchFamily="49" charset="0"/>
              </a:rPr>
              <a:t>Content-Length: 0</a:t>
            </a:r>
          </a:p>
          <a:p>
            <a:r>
              <a:rPr lang="en-US" sz="1600" dirty="0">
                <a:solidFill>
                  <a:schemeClr val="bg1"/>
                </a:solidFill>
                <a:latin typeface="Consolas" panose="020B0609020204030204" pitchFamily="49" charset="0"/>
              </a:rPr>
              <a:t>Connection: close</a:t>
            </a: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a:p>
            <a:endParaRPr lang="en-US" sz="1600" dirty="0">
              <a:solidFill>
                <a:schemeClr val="bg1"/>
              </a:solidFill>
              <a:latin typeface="Consolas" panose="020B0609020204030204" pitchFamily="49" charset="0"/>
            </a:endParaRPr>
          </a:p>
        </p:txBody>
      </p:sp>
      <p:sp>
        <p:nvSpPr>
          <p:cNvPr id="2" name="TextBox 1">
            <a:extLst>
              <a:ext uri="{FF2B5EF4-FFF2-40B4-BE49-F238E27FC236}">
                <a16:creationId xmlns:a16="http://schemas.microsoft.com/office/drawing/2014/main" id="{8354412C-62FE-1D01-E333-5A802508634B}"/>
              </a:ext>
            </a:extLst>
          </p:cNvPr>
          <p:cNvSpPr txBox="1"/>
          <p:nvPr/>
        </p:nvSpPr>
        <p:spPr>
          <a:xfrm>
            <a:off x="584200" y="523630"/>
            <a:ext cx="7975600" cy="400110"/>
          </a:xfrm>
          <a:prstGeom prst="rect">
            <a:avLst/>
          </a:prstGeom>
          <a:noFill/>
        </p:spPr>
        <p:txBody>
          <a:bodyPr wrap="square" rtlCol="0">
            <a:spAutoFit/>
          </a:bodyPr>
          <a:lstStyle/>
          <a:p>
            <a:r>
              <a:rPr lang="en-US" sz="2000" dirty="0"/>
              <a:t>Since that’s not a filename and I haven’t defined a plugin, it fails as a 404.</a:t>
            </a:r>
          </a:p>
        </p:txBody>
      </p:sp>
      <p:sp>
        <p:nvSpPr>
          <p:cNvPr id="3" name="TextBox 2">
            <a:extLst>
              <a:ext uri="{FF2B5EF4-FFF2-40B4-BE49-F238E27FC236}">
                <a16:creationId xmlns:a16="http://schemas.microsoft.com/office/drawing/2014/main" id="{DB080C7B-7FBF-248F-F3D4-CA5219A21C8E}"/>
              </a:ext>
            </a:extLst>
          </p:cNvPr>
          <p:cNvSpPr txBox="1"/>
          <p:nvPr/>
        </p:nvSpPr>
        <p:spPr>
          <a:xfrm>
            <a:off x="584200" y="4835214"/>
            <a:ext cx="7975600" cy="400110"/>
          </a:xfrm>
          <a:prstGeom prst="rect">
            <a:avLst/>
          </a:prstGeom>
          <a:noFill/>
        </p:spPr>
        <p:txBody>
          <a:bodyPr wrap="square" rtlCol="0">
            <a:spAutoFit/>
          </a:bodyPr>
          <a:lstStyle/>
          <a:p>
            <a:r>
              <a:rPr lang="en-US" sz="2000" dirty="0"/>
              <a:t>But obviously, we could intercept that and make it do something useful.</a:t>
            </a:r>
          </a:p>
        </p:txBody>
      </p:sp>
    </p:spTree>
    <p:extLst>
      <p:ext uri="{BB962C8B-B14F-4D97-AF65-F5344CB8AC3E}">
        <p14:creationId xmlns:p14="http://schemas.microsoft.com/office/powerpoint/2010/main" val="556131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FBD72-718F-E619-30B1-25AA8FF41051}"/>
              </a:ext>
            </a:extLst>
          </p:cNvPr>
          <p:cNvSpPr>
            <a:spLocks noGrp="1"/>
          </p:cNvSpPr>
          <p:nvPr>
            <p:ph type="title"/>
          </p:nvPr>
        </p:nvSpPr>
        <p:spPr/>
        <p:txBody>
          <a:bodyPr/>
          <a:lstStyle/>
          <a:p>
            <a:r>
              <a:rPr lang="en-US" dirty="0"/>
              <a:t>parsing the GET message</a:t>
            </a:r>
          </a:p>
        </p:txBody>
      </p:sp>
      <p:sp>
        <p:nvSpPr>
          <p:cNvPr id="3" name="Content Placeholder 2">
            <a:extLst>
              <a:ext uri="{FF2B5EF4-FFF2-40B4-BE49-F238E27FC236}">
                <a16:creationId xmlns:a16="http://schemas.microsoft.com/office/drawing/2014/main" id="{C8C5ABCC-89B6-CA9C-FADB-84AD211CFE79}"/>
              </a:ext>
            </a:extLst>
          </p:cNvPr>
          <p:cNvSpPr>
            <a:spLocks noGrp="1"/>
          </p:cNvSpPr>
          <p:nvPr>
            <p:ph idx="1"/>
          </p:nvPr>
        </p:nvSpPr>
        <p:spPr/>
        <p:txBody>
          <a:bodyPr>
            <a:normAutofit/>
          </a:bodyPr>
          <a:lstStyle/>
          <a:p>
            <a:r>
              <a:rPr lang="en-US" dirty="0"/>
              <a:t>The server sees the</a:t>
            </a:r>
          </a:p>
          <a:p>
            <a:r>
              <a:rPr lang="en-US" sz="2000" dirty="0">
                <a:latin typeface="Consolas" panose="020B0609020204030204" pitchFamily="49" charset="0"/>
              </a:rPr>
              <a:t>GET</a:t>
            </a:r>
            <a:r>
              <a:rPr lang="en-US" sz="2000" dirty="0">
                <a:latin typeface="Consolas" panose="020B0609020204030204" pitchFamily="49" charset="0"/>
                <a:sym typeface="Symbol" panose="05050102010706020507" pitchFamily="18" charset="2"/>
              </a:rPr>
              <a:t></a:t>
            </a:r>
            <a:r>
              <a:rPr lang="en-US" sz="2000" dirty="0">
                <a:latin typeface="Consolas" panose="020B0609020204030204" pitchFamily="49" charset="0"/>
              </a:rPr>
              <a:t>/GetForm.htm?user_name=Nicole+Hamilton&amp;user_email=nicole%40nicolehamilton.com&amp;user_message=Hello+world</a:t>
            </a:r>
          </a:p>
          <a:p>
            <a:r>
              <a:rPr lang="en-US" dirty="0"/>
              <a:t>To parse  the name, email and message values:</a:t>
            </a:r>
          </a:p>
          <a:p>
            <a:pPr marL="342900" indent="-342900">
              <a:buAutoNum type="arabicPeriod"/>
            </a:pPr>
            <a:r>
              <a:rPr lang="en-US" dirty="0"/>
              <a:t>The query starts after the question mark.</a:t>
            </a:r>
          </a:p>
          <a:p>
            <a:pPr marL="342900" indent="-342900">
              <a:buAutoNum type="arabicPeriod"/>
            </a:pPr>
            <a:r>
              <a:rPr lang="en-US" dirty="0"/>
              <a:t>Individual assignments are split apart at the ampersands.</a:t>
            </a:r>
          </a:p>
          <a:p>
            <a:pPr marL="342900" indent="-342900">
              <a:buAutoNum type="arabicPeriod"/>
            </a:pPr>
            <a:r>
              <a:rPr lang="en-US" dirty="0"/>
              <a:t>+’s are replaced with spaces.</a:t>
            </a:r>
          </a:p>
          <a:p>
            <a:pPr marL="342900" indent="-342900">
              <a:buAutoNum type="arabicPeriod"/>
            </a:pPr>
            <a:r>
              <a:rPr lang="en-US" dirty="0"/>
              <a:t>The entire string is URL unencoded, e.g., %40 becomes @.</a:t>
            </a:r>
          </a:p>
          <a:p>
            <a:endParaRPr lang="en-US" dirty="0"/>
          </a:p>
        </p:txBody>
      </p:sp>
      <p:sp>
        <p:nvSpPr>
          <p:cNvPr id="4" name="Slide Number Placeholder 3">
            <a:extLst>
              <a:ext uri="{FF2B5EF4-FFF2-40B4-BE49-F238E27FC236}">
                <a16:creationId xmlns:a16="http://schemas.microsoft.com/office/drawing/2014/main" id="{02826594-E879-79CA-76F0-D7AD0926D5B4}"/>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2941545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4E2EA0-CF4E-2C13-2F63-B9D9DE1DD0EA}"/>
              </a:ext>
            </a:extLst>
          </p:cNvPr>
          <p:cNvSpPr>
            <a:spLocks noGrp="1"/>
          </p:cNvSpPr>
          <p:nvPr>
            <p:ph type="sldNum" sz="quarter" idx="12"/>
          </p:nvPr>
        </p:nvSpPr>
        <p:spPr/>
        <p:txBody>
          <a:bodyPr/>
          <a:lstStyle/>
          <a:p>
            <a:fld id="{F8D59B09-23C8-46BA-B508-CE17BADF421E}" type="slidenum">
              <a:rPr lang="en-US" smtClean="0"/>
              <a:pPr/>
              <a:t>11</a:t>
            </a:fld>
            <a:endParaRPr lang="en-US"/>
          </a:p>
        </p:txBody>
      </p:sp>
      <p:sp>
        <p:nvSpPr>
          <p:cNvPr id="5" name="TextBox 4">
            <a:extLst>
              <a:ext uri="{FF2B5EF4-FFF2-40B4-BE49-F238E27FC236}">
                <a16:creationId xmlns:a16="http://schemas.microsoft.com/office/drawing/2014/main" id="{38A0131E-350B-2B5F-EB1F-2E100645606D}"/>
              </a:ext>
            </a:extLst>
          </p:cNvPr>
          <p:cNvSpPr txBox="1"/>
          <p:nvPr/>
        </p:nvSpPr>
        <p:spPr>
          <a:xfrm>
            <a:off x="568411" y="614904"/>
            <a:ext cx="8015416" cy="2677656"/>
          </a:xfrm>
          <a:prstGeom prst="rect">
            <a:avLst/>
          </a:prstGeom>
          <a:noFill/>
        </p:spPr>
        <p:txBody>
          <a:bodyPr wrap="square">
            <a:spAutoFit/>
          </a:bodyPr>
          <a:lstStyle/>
          <a:p>
            <a:r>
              <a:rPr lang="en-US" sz="1200" dirty="0">
                <a:solidFill>
                  <a:srgbClr val="008000"/>
                </a:solidFill>
                <a:highlight>
                  <a:srgbClr val="FFFFFF"/>
                </a:highlight>
                <a:latin typeface="Cascadia Mono" panose="020B0609020000020004" pitchFamily="49" charset="0"/>
              </a:rPr>
              <a:t>// Plugin interface for the </a:t>
            </a:r>
            <a:r>
              <a:rPr lang="en-US" sz="1200" dirty="0" err="1">
                <a:solidFill>
                  <a:srgbClr val="008000"/>
                </a:solidFill>
                <a:highlight>
                  <a:srgbClr val="FFFFFF"/>
                </a:highlight>
                <a:latin typeface="Cascadia Mono" panose="020B0609020000020004" pitchFamily="49" charset="0"/>
              </a:rPr>
              <a:t>GetForm</a:t>
            </a:r>
            <a:r>
              <a:rPr lang="en-US" sz="1200" dirty="0">
                <a:solidFill>
                  <a:srgbClr val="008000"/>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808080"/>
                </a:solidFill>
                <a:highlight>
                  <a:srgbClr val="FFFFFF"/>
                </a:highlight>
                <a:latin typeface="Cascadia Mono" panose="020B0609020000020004" pitchFamily="49" charset="0"/>
              </a:rPr>
              <a:t>#include</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a:t>
            </a:r>
            <a:r>
              <a:rPr lang="en-US" sz="1200" dirty="0" err="1">
                <a:solidFill>
                  <a:srgbClr val="A31515"/>
                </a:solidFill>
                <a:highlight>
                  <a:srgbClr val="FFFFFF"/>
                </a:highlight>
                <a:latin typeface="Cascadia Mono" panose="020B0609020000020004" pitchFamily="49" charset="0"/>
              </a:rPr>
              <a:t>string.h</a:t>
            </a:r>
            <a:r>
              <a:rPr lang="en-US" sz="1200" dirty="0">
                <a:solidFill>
                  <a:srgbClr val="A31515"/>
                </a:solidFill>
                <a:highlight>
                  <a:srgbClr val="FFFFFF"/>
                </a:highlight>
                <a:latin typeface="Cascadia Mono" panose="020B0609020000020004" pitchFamily="49" charset="0"/>
              </a:rPr>
              <a:t>&gt;</a:t>
            </a:r>
            <a:endParaRPr lang="en-US" sz="1200" dirty="0">
              <a:solidFill>
                <a:srgbClr val="000000"/>
              </a:solidFill>
              <a:highlight>
                <a:srgbClr val="FFFFFF"/>
              </a:highlight>
              <a:latin typeface="Cascadia Mono" panose="020B0609020000020004" pitchFamily="49" charset="0"/>
            </a:endParaRPr>
          </a:p>
          <a:p>
            <a:r>
              <a:rPr lang="en-US" sz="1200" dirty="0">
                <a:solidFill>
                  <a:srgbClr val="808080"/>
                </a:solidFill>
                <a:highlight>
                  <a:srgbClr val="FFFFFF"/>
                </a:highlight>
                <a:latin typeface="Cascadia Mono" panose="020B0609020000020004" pitchFamily="49" charset="0"/>
              </a:rPr>
              <a:t>#include</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&lt;vector&gt;</a:t>
            </a:r>
            <a:endParaRPr lang="en-US" sz="1200" dirty="0">
              <a:solidFill>
                <a:srgbClr val="000000"/>
              </a:solidFill>
              <a:highlight>
                <a:srgbClr val="FFFFFF"/>
              </a:highlight>
              <a:latin typeface="Cascadia Mono" panose="020B0609020000020004" pitchFamily="49" charset="0"/>
            </a:endParaRPr>
          </a:p>
          <a:p>
            <a:r>
              <a:rPr lang="en-US" sz="1200" dirty="0">
                <a:solidFill>
                  <a:srgbClr val="808080"/>
                </a:solidFill>
                <a:highlight>
                  <a:srgbClr val="FFFFFF"/>
                </a:highlight>
                <a:latin typeface="Cascadia Mono" panose="020B0609020000020004" pitchFamily="49" charset="0"/>
              </a:rPr>
              <a:t>#include</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&lt;iostream&gt;</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808080"/>
                </a:solidFill>
                <a:highlight>
                  <a:srgbClr val="FFFFFF"/>
                </a:highlight>
                <a:latin typeface="Cascadia Mono" panose="020B0609020000020004" pitchFamily="49" charset="0"/>
              </a:rPr>
              <a:t>#include</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a:t>
            </a:r>
            <a:r>
              <a:rPr lang="en-US" sz="1200" dirty="0" err="1">
                <a:solidFill>
                  <a:srgbClr val="A31515"/>
                </a:solidFill>
                <a:highlight>
                  <a:srgbClr val="FFFFFF"/>
                </a:highlight>
                <a:latin typeface="Cascadia Mono" panose="020B0609020000020004" pitchFamily="49" charset="0"/>
              </a:rPr>
              <a:t>Plugin.h</a:t>
            </a:r>
            <a:r>
              <a:rPr lang="en-US" sz="1200" dirty="0">
                <a:solidFill>
                  <a:srgbClr val="A31515"/>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FF"/>
                </a:solidFill>
                <a:highlight>
                  <a:srgbClr val="FFFFFF"/>
                </a:highlight>
                <a:latin typeface="Cascadia Mono" panose="020B0609020000020004" pitchFamily="49" charset="0"/>
              </a:rPr>
              <a:t>using</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namespace</a:t>
            </a:r>
            <a:r>
              <a:rPr lang="en-US" sz="1200" dirty="0">
                <a:solidFill>
                  <a:srgbClr val="000000"/>
                </a:solidFill>
                <a:highlight>
                  <a:srgbClr val="FFFFFF"/>
                </a:highlight>
                <a:latin typeface="Cascadia Mono" panose="020B0609020000020004" pitchFamily="49" charset="0"/>
              </a:rPr>
              <a:t> std;</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UnencodeUrlEncoding</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&amp;</a:t>
            </a:r>
            <a:r>
              <a:rPr lang="en-US" sz="1200" dirty="0">
                <a:solidFill>
                  <a:srgbClr val="808080"/>
                </a:solidFill>
                <a:highlight>
                  <a:srgbClr val="FFFFFF"/>
                </a:highlight>
                <a:latin typeface="Cascadia Mono" panose="020B0609020000020004" pitchFamily="49" charset="0"/>
              </a:rPr>
              <a:t>path</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p:txBody>
      </p:sp>
    </p:spTree>
    <p:extLst>
      <p:ext uri="{BB962C8B-B14F-4D97-AF65-F5344CB8AC3E}">
        <p14:creationId xmlns:p14="http://schemas.microsoft.com/office/powerpoint/2010/main" val="1526860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D698A7-BDF8-0D7F-7F24-AF6C6A74A213}"/>
              </a:ext>
            </a:extLst>
          </p:cNvPr>
          <p:cNvSpPr>
            <a:spLocks noGrp="1"/>
          </p:cNvSpPr>
          <p:nvPr>
            <p:ph type="sldNum" sz="quarter" idx="12"/>
          </p:nvPr>
        </p:nvSpPr>
        <p:spPr/>
        <p:txBody>
          <a:bodyPr/>
          <a:lstStyle/>
          <a:p>
            <a:fld id="{F8D59B09-23C8-46BA-B508-CE17BADF421E}" type="slidenum">
              <a:rPr lang="en-US" smtClean="0"/>
              <a:pPr/>
              <a:t>12</a:t>
            </a:fld>
            <a:endParaRPr lang="en-US"/>
          </a:p>
        </p:txBody>
      </p:sp>
      <p:sp>
        <p:nvSpPr>
          <p:cNvPr id="5" name="TextBox 4">
            <a:extLst>
              <a:ext uri="{FF2B5EF4-FFF2-40B4-BE49-F238E27FC236}">
                <a16:creationId xmlns:a16="http://schemas.microsoft.com/office/drawing/2014/main" id="{96AA79F2-5E52-9DFF-70B4-2DC0D30D10B4}"/>
              </a:ext>
            </a:extLst>
          </p:cNvPr>
          <p:cNvSpPr txBox="1"/>
          <p:nvPr/>
        </p:nvSpPr>
        <p:spPr>
          <a:xfrm>
            <a:off x="568411" y="614904"/>
            <a:ext cx="6594389" cy="4339650"/>
          </a:xfrm>
          <a:prstGeom prst="rect">
            <a:avLst/>
          </a:prstGeom>
          <a:noFill/>
        </p:spPr>
        <p:txBody>
          <a:bodyPr wrap="square">
            <a:spAutoFit/>
          </a:bodyPr>
          <a:lstStyle/>
          <a:p>
            <a:r>
              <a:rPr lang="en-US" sz="1200" dirty="0">
                <a:solidFill>
                  <a:srgbClr val="008000"/>
                </a:solidFill>
                <a:highlight>
                  <a:srgbClr val="FFFFFF"/>
                </a:highlight>
                <a:latin typeface="Cascadia Mono" panose="020B0609020000020004" pitchFamily="49" charset="0"/>
              </a:rPr>
              <a:t>// Split up a query string into separate assignments at</a:t>
            </a:r>
            <a:endParaRPr lang="en-US" sz="1200" dirty="0">
              <a:solidFill>
                <a:srgbClr val="000000"/>
              </a:solidFill>
              <a:highlight>
                <a:srgbClr val="FFFFFF"/>
              </a:highlight>
              <a:latin typeface="Cascadia Mono" panose="020B0609020000020004" pitchFamily="49" charset="0"/>
            </a:endParaRPr>
          </a:p>
          <a:p>
            <a:r>
              <a:rPr lang="en-US" sz="1200" dirty="0">
                <a:solidFill>
                  <a:srgbClr val="008000"/>
                </a:solidFill>
                <a:highlight>
                  <a:srgbClr val="FFFFFF"/>
                </a:highlight>
                <a:latin typeface="Cascadia Mono" panose="020B0609020000020004" pitchFamily="49" charset="0"/>
              </a:rPr>
              <a:t>// the ampersands, replace +'s with spaces, and unencode</a:t>
            </a:r>
            <a:endParaRPr lang="en-US" sz="1200" dirty="0">
              <a:solidFill>
                <a:srgbClr val="000000"/>
              </a:solidFill>
              <a:highlight>
                <a:srgbClr val="FFFFFF"/>
              </a:highlight>
              <a:latin typeface="Cascadia Mono" panose="020B0609020000020004" pitchFamily="49" charset="0"/>
            </a:endParaRPr>
          </a:p>
          <a:p>
            <a:r>
              <a:rPr lang="en-US" sz="1200" dirty="0">
                <a:solidFill>
                  <a:srgbClr val="008000"/>
                </a:solidFill>
                <a:highlight>
                  <a:srgbClr val="FFFFFF"/>
                </a:highlight>
                <a:latin typeface="Cascadia Mono" panose="020B0609020000020004" pitchFamily="49" charset="0"/>
              </a:rPr>
              <a:t>// URL encoding, and return them as a vector of strings.</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2B91AF"/>
                </a:solidFill>
                <a:highlight>
                  <a:srgbClr val="FFFFFF"/>
                </a:highlight>
                <a:latin typeface="Cascadia Mono" panose="020B0609020000020004" pitchFamily="49" charset="0"/>
              </a:rPr>
              <a:t>vector</a:t>
            </a:r>
            <a:r>
              <a:rPr lang="en-US" sz="1200" dirty="0">
                <a:solidFill>
                  <a:srgbClr val="000000"/>
                </a:solidFill>
                <a:highlight>
                  <a:srgbClr val="FFFFFF"/>
                </a:highlight>
                <a:latin typeface="Cascadia Mono" panose="020B0609020000020004" pitchFamily="49" charset="0"/>
              </a:rPr>
              <a:t>&lt;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&gt; split(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query</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*p = </a:t>
            </a:r>
            <a:r>
              <a:rPr lang="en-US" sz="1200" dirty="0">
                <a:solidFill>
                  <a:srgbClr val="808080"/>
                </a:solidFill>
                <a:highlight>
                  <a:srgbClr val="FFFFFF"/>
                </a:highlight>
                <a:latin typeface="Cascadia Mono" panose="020B0609020000020004" pitchFamily="49" charset="0"/>
              </a:rPr>
              <a:t>query</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c;</a:t>
            </a: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vector</a:t>
            </a:r>
            <a:r>
              <a:rPr lang="en-US" sz="1200" dirty="0">
                <a:solidFill>
                  <a:srgbClr val="000000"/>
                </a:solidFill>
                <a:highlight>
                  <a:srgbClr val="FFFFFF"/>
                </a:highlight>
                <a:latin typeface="Cascadia Mono" panose="020B0609020000020004" pitchFamily="49" charset="0"/>
              </a:rPr>
              <a:t>&lt;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&gt; parms;</a:t>
            </a: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parm;</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while</a:t>
            </a:r>
            <a:r>
              <a:rPr lang="en-US" sz="1200" dirty="0">
                <a:solidFill>
                  <a:srgbClr val="000000"/>
                </a:solidFill>
                <a:highlight>
                  <a:srgbClr val="FFFFFF"/>
                </a:highlight>
                <a:latin typeface="Cascadia Mono" panose="020B0609020000020004" pitchFamily="49" charset="0"/>
              </a:rPr>
              <a:t> ( *p &amp;&amp; *p != </a:t>
            </a:r>
            <a:r>
              <a:rPr lang="en-US" sz="1200" dirty="0">
                <a:solidFill>
                  <a:srgbClr val="A31515"/>
                </a:solidFill>
                <a:highlight>
                  <a:srgbClr val="FFFFFF"/>
                </a:highlight>
                <a:latin typeface="Cascadia Mono" panose="020B0609020000020004" pitchFamily="49" charset="0"/>
              </a:rPr>
              <a:t>' '</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parm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for</a:t>
            </a:r>
            <a:r>
              <a:rPr lang="en-US" sz="1200" dirty="0">
                <a:solidFill>
                  <a:srgbClr val="000000"/>
                </a:solidFill>
                <a:highlight>
                  <a:srgbClr val="FFFFFF"/>
                </a:highlight>
                <a:latin typeface="Cascadia Mono" panose="020B0609020000020004" pitchFamily="49" charset="0"/>
              </a:rPr>
              <a:t> ( ;  ( c = *p ) &amp;&amp; c != </a:t>
            </a:r>
            <a:r>
              <a:rPr lang="en-US" sz="1200" dirty="0">
                <a:solidFill>
                  <a:srgbClr val="A31515"/>
                </a:solidFill>
                <a:highlight>
                  <a:srgbClr val="FFFFFF"/>
                </a:highlight>
                <a:latin typeface="Cascadia Mono" panose="020B0609020000020004" pitchFamily="49" charset="0"/>
              </a:rPr>
              <a:t>'&amp;'</a:t>
            </a:r>
            <a:r>
              <a:rPr lang="en-US" sz="1200" dirty="0">
                <a:solidFill>
                  <a:srgbClr val="000000"/>
                </a:solidFill>
                <a:highlight>
                  <a:srgbClr val="FFFFFF"/>
                </a:highlight>
                <a:latin typeface="Cascadia Mono" panose="020B0609020000020004" pitchFamily="49" charset="0"/>
              </a:rPr>
              <a:t> &amp;&amp; c != </a:t>
            </a:r>
            <a:r>
              <a:rPr lang="en-US" sz="1200" dirty="0">
                <a:solidFill>
                  <a:srgbClr val="A31515"/>
                </a:solidFill>
                <a:highlight>
                  <a:srgbClr val="FFFFFF"/>
                </a:highlight>
                <a:latin typeface="Cascadia Mono" panose="020B0609020000020004" pitchFamily="49" charset="0"/>
              </a:rPr>
              <a:t>' '</a:t>
            </a:r>
            <a:r>
              <a:rPr lang="en-US" sz="1200" dirty="0">
                <a:solidFill>
                  <a:srgbClr val="000000"/>
                </a:solidFill>
                <a:highlight>
                  <a:srgbClr val="FFFFFF"/>
                </a:highlight>
                <a:latin typeface="Cascadia Mono" panose="020B0609020000020004" pitchFamily="49" charset="0"/>
              </a:rPr>
              <a:t>;  parm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c, p++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if</a:t>
            </a:r>
            <a:r>
              <a:rPr lang="en-US" sz="1200" dirty="0">
                <a:solidFill>
                  <a:srgbClr val="000000"/>
                </a:solidFill>
                <a:highlight>
                  <a:srgbClr val="FFFFFF"/>
                </a:highlight>
                <a:latin typeface="Cascadia Mono" panose="020B0609020000020004" pitchFamily="49" charset="0"/>
              </a:rPr>
              <a:t> ( c ==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c = </a:t>
            </a:r>
            <a:r>
              <a:rPr lang="en-US" sz="1200" dirty="0">
                <a:solidFill>
                  <a:srgbClr val="A31515"/>
                </a:solidFill>
                <a:highlight>
                  <a:srgbClr val="FFFFFF"/>
                </a:highlight>
                <a:latin typeface="Cascadia Mono" panose="020B0609020000020004" pitchFamily="49" charset="0"/>
              </a:rPr>
              <a:t>' '</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parm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UnencodeUrlEncoding</a:t>
            </a:r>
            <a:r>
              <a:rPr lang="en-US" sz="1200" dirty="0">
                <a:solidFill>
                  <a:srgbClr val="000000"/>
                </a:solidFill>
                <a:highlight>
                  <a:srgbClr val="FFFFFF"/>
                </a:highlight>
                <a:latin typeface="Cascadia Mono" panose="020B0609020000020004" pitchFamily="49" charset="0"/>
              </a:rPr>
              <a:t>( parm );</a:t>
            </a:r>
          </a:p>
          <a:p>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parms.push_back</a:t>
            </a:r>
            <a:r>
              <a:rPr lang="en-US" sz="1200" dirty="0">
                <a:solidFill>
                  <a:srgbClr val="000000"/>
                </a:solidFill>
                <a:highlight>
                  <a:srgbClr val="FFFFFF"/>
                </a:highlight>
                <a:latin typeface="Cascadia Mono" panose="020B0609020000020004" pitchFamily="49" charset="0"/>
              </a:rPr>
              <a:t>( parm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if</a:t>
            </a:r>
            <a:r>
              <a:rPr lang="en-US" sz="1200" dirty="0">
                <a:solidFill>
                  <a:srgbClr val="000000"/>
                </a:solidFill>
                <a:highlight>
                  <a:srgbClr val="FFFFFF"/>
                </a:highlight>
                <a:latin typeface="Cascadia Mono" panose="020B0609020000020004" pitchFamily="49" charset="0"/>
              </a:rPr>
              <a:t> ( c == </a:t>
            </a:r>
            <a:r>
              <a:rPr lang="en-US" sz="1200" dirty="0">
                <a:solidFill>
                  <a:srgbClr val="A31515"/>
                </a:solidFill>
                <a:highlight>
                  <a:srgbClr val="FFFFFF"/>
                </a:highlight>
                <a:latin typeface="Cascadia Mono" panose="020B0609020000020004" pitchFamily="49" charset="0"/>
              </a:rPr>
              <a:t>'&amp;'</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p++;</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return</a:t>
            </a:r>
            <a:r>
              <a:rPr lang="en-US" sz="1200" dirty="0">
                <a:solidFill>
                  <a:srgbClr val="000000"/>
                </a:solidFill>
                <a:highlight>
                  <a:srgbClr val="FFFFFF"/>
                </a:highlight>
                <a:latin typeface="Cascadia Mono" panose="020B0609020000020004" pitchFamily="49" charset="0"/>
              </a:rPr>
              <a:t> parms;</a:t>
            </a:r>
          </a:p>
          <a:p>
            <a:r>
              <a:rPr lang="en-US" sz="1200" dirty="0">
                <a:solidFill>
                  <a:srgbClr val="000000"/>
                </a:solidFill>
                <a:highlight>
                  <a:srgbClr val="FFFFFF"/>
                </a:highlight>
                <a:latin typeface="Cascadia Mono" panose="020B0609020000020004" pitchFamily="49" charset="0"/>
              </a:rPr>
              <a:t>   }</a:t>
            </a:r>
            <a:endParaRPr lang="en-US" sz="1200" dirty="0"/>
          </a:p>
        </p:txBody>
      </p:sp>
    </p:spTree>
    <p:extLst>
      <p:ext uri="{BB962C8B-B14F-4D97-AF65-F5344CB8AC3E}">
        <p14:creationId xmlns:p14="http://schemas.microsoft.com/office/powerpoint/2010/main" val="2114583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6A4FBD-1CE5-739B-3D93-15729996A4C7}"/>
              </a:ext>
            </a:extLst>
          </p:cNvPr>
          <p:cNvSpPr>
            <a:spLocks noGrp="1"/>
          </p:cNvSpPr>
          <p:nvPr>
            <p:ph type="sldNum" sz="quarter" idx="12"/>
          </p:nvPr>
        </p:nvSpPr>
        <p:spPr/>
        <p:txBody>
          <a:bodyPr/>
          <a:lstStyle/>
          <a:p>
            <a:fld id="{F8D59B09-23C8-46BA-B508-CE17BADF421E}" type="slidenum">
              <a:rPr lang="en-US" smtClean="0"/>
              <a:pPr/>
              <a:t>13</a:t>
            </a:fld>
            <a:endParaRPr lang="en-US"/>
          </a:p>
        </p:txBody>
      </p:sp>
      <p:sp>
        <p:nvSpPr>
          <p:cNvPr id="6" name="TextBox 5">
            <a:extLst>
              <a:ext uri="{FF2B5EF4-FFF2-40B4-BE49-F238E27FC236}">
                <a16:creationId xmlns:a16="http://schemas.microsoft.com/office/drawing/2014/main" id="{08566794-D46D-18AC-EFC4-8A14BAA98B15}"/>
              </a:ext>
            </a:extLst>
          </p:cNvPr>
          <p:cNvSpPr txBox="1"/>
          <p:nvPr/>
        </p:nvSpPr>
        <p:spPr>
          <a:xfrm>
            <a:off x="568411" y="614904"/>
            <a:ext cx="5890054" cy="3046988"/>
          </a:xfrm>
          <a:prstGeom prst="rect">
            <a:avLst/>
          </a:prstGeom>
          <a:noFill/>
        </p:spPr>
        <p:txBody>
          <a:bodyPr wrap="square">
            <a:spAutoFit/>
          </a:bodyPr>
          <a:lstStyle/>
          <a:p>
            <a:r>
              <a:rPr lang="en-US" sz="1200" dirty="0">
                <a:solidFill>
                  <a:srgbClr val="008000"/>
                </a:solidFill>
                <a:highlight>
                  <a:srgbClr val="FFFFFF"/>
                </a:highlight>
                <a:latin typeface="Cascadia Mono" panose="020B0609020000020004" pitchFamily="49" charset="0"/>
              </a:rPr>
              <a:t>// Search the vector of parameters, looking for one</a:t>
            </a:r>
            <a:endParaRPr lang="en-US" sz="1200" dirty="0">
              <a:solidFill>
                <a:srgbClr val="000000"/>
              </a:solidFill>
              <a:highlight>
                <a:srgbClr val="FFFFFF"/>
              </a:highlight>
              <a:latin typeface="Cascadia Mono" panose="020B0609020000020004" pitchFamily="49" charset="0"/>
            </a:endParaRPr>
          </a:p>
          <a:p>
            <a:r>
              <a:rPr lang="en-US" sz="1200" dirty="0">
                <a:solidFill>
                  <a:srgbClr val="008000"/>
                </a:solidFill>
                <a:highlight>
                  <a:srgbClr val="FFFFFF"/>
                </a:highlight>
                <a:latin typeface="Cascadia Mono" panose="020B0609020000020004" pitchFamily="49" charset="0"/>
              </a:rPr>
              <a:t>// that matches.  If found, return the value.</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GetValue</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vector</a:t>
            </a:r>
            <a:r>
              <a:rPr lang="en-US" sz="1200" dirty="0">
                <a:solidFill>
                  <a:srgbClr val="000000"/>
                </a:solidFill>
                <a:highlight>
                  <a:srgbClr val="FFFFFF"/>
                </a:highlight>
                <a:latin typeface="Cascadia Mono" panose="020B0609020000020004" pitchFamily="49" charset="0"/>
              </a:rPr>
              <a:t>&lt;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&gt; </a:t>
            </a:r>
            <a:r>
              <a:rPr lang="en-US" sz="1200" dirty="0">
                <a:solidFill>
                  <a:srgbClr val="808080"/>
                </a:solidFill>
                <a:highlight>
                  <a:srgbClr val="FFFFFF"/>
                </a:highlight>
                <a:latin typeface="Cascadia Mono" panose="020B0609020000020004" pitchFamily="49" charset="0"/>
              </a:rPr>
              <a:t>parms</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name</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for</a:t>
            </a:r>
            <a:r>
              <a:rPr lang="en-US" sz="1200" dirty="0">
                <a:solidFill>
                  <a:srgbClr val="000000"/>
                </a:solidFill>
                <a:highlight>
                  <a:srgbClr val="FFFFFF"/>
                </a:highlight>
                <a:latin typeface="Cascadia Mono" panose="020B0609020000020004" pitchFamily="49" charset="0"/>
              </a:rPr>
              <a:t> ( </a:t>
            </a:r>
            <a:r>
              <a:rPr lang="en-US" sz="1200" dirty="0">
                <a:solidFill>
                  <a:srgbClr val="0000FF"/>
                </a:solidFill>
                <a:highlight>
                  <a:srgbClr val="FFFFFF"/>
                </a:highlight>
                <a:latin typeface="Cascadia Mono" panose="020B0609020000020004" pitchFamily="49" charset="0"/>
              </a:rPr>
              <a:t>auto</a:t>
            </a:r>
            <a:r>
              <a:rPr lang="en-US" sz="1200" dirty="0">
                <a:solidFill>
                  <a:srgbClr val="000000"/>
                </a:solidFill>
                <a:highlight>
                  <a:srgbClr val="FFFFFF"/>
                </a:highlight>
                <a:latin typeface="Cascadia Mono" panose="020B0609020000020004" pitchFamily="49" charset="0"/>
              </a:rPr>
              <a:t> parm : </a:t>
            </a:r>
            <a:r>
              <a:rPr lang="en-US" sz="1200" dirty="0">
                <a:solidFill>
                  <a:srgbClr val="808080"/>
                </a:solidFill>
                <a:highlight>
                  <a:srgbClr val="FFFFFF"/>
                </a:highlight>
                <a:latin typeface="Cascadia Mono" panose="020B0609020000020004" pitchFamily="49" charset="0"/>
              </a:rPr>
              <a:t>parms</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*p = </a:t>
            </a:r>
            <a:r>
              <a:rPr lang="en-US" sz="1200" dirty="0" err="1">
                <a:solidFill>
                  <a:srgbClr val="000000"/>
                </a:solidFill>
                <a:highlight>
                  <a:srgbClr val="FFFFFF"/>
                </a:highlight>
                <a:latin typeface="Cascadia Mono" panose="020B0609020000020004" pitchFamily="49" charset="0"/>
              </a:rPr>
              <a:t>parm.c_str</a:t>
            </a:r>
            <a:r>
              <a:rPr lang="en-US" sz="1200" dirty="0">
                <a:solidFill>
                  <a:srgbClr val="000000"/>
                </a:solidFill>
                <a:highlight>
                  <a:srgbClr val="FFFFFF"/>
                </a:highlight>
                <a:latin typeface="Cascadia Mono" panose="020B0609020000020004" pitchFamily="49" charset="0"/>
              </a:rPr>
              <a:t>( ), *n = </a:t>
            </a:r>
            <a:r>
              <a:rPr lang="en-US" sz="1200" dirty="0">
                <a:solidFill>
                  <a:srgbClr val="808080"/>
                </a:solidFill>
                <a:highlight>
                  <a:srgbClr val="FFFFFF"/>
                </a:highlight>
                <a:latin typeface="Cascadia Mono" panose="020B0609020000020004" pitchFamily="49" charset="0"/>
              </a:rPr>
              <a:t>name</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while</a:t>
            </a:r>
            <a:r>
              <a:rPr lang="en-US" sz="1200" dirty="0">
                <a:solidFill>
                  <a:srgbClr val="000000"/>
                </a:solidFill>
                <a:highlight>
                  <a:srgbClr val="FFFFFF"/>
                </a:highlight>
                <a:latin typeface="Cascadia Mono" panose="020B0609020000020004" pitchFamily="49" charset="0"/>
              </a:rPr>
              <a:t> ( *n &amp;&amp; *n == *p )</a:t>
            </a:r>
          </a:p>
          <a:p>
            <a:r>
              <a:rPr lang="en-US" sz="1200" dirty="0">
                <a:solidFill>
                  <a:srgbClr val="000000"/>
                </a:solidFill>
                <a:highlight>
                  <a:srgbClr val="FFFFFF"/>
                </a:highlight>
                <a:latin typeface="Cascadia Mono" panose="020B0609020000020004" pitchFamily="49" charset="0"/>
              </a:rPr>
              <a:t>         n++, p++;</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if</a:t>
            </a:r>
            <a:r>
              <a:rPr lang="en-US" sz="1200" dirty="0">
                <a:solidFill>
                  <a:srgbClr val="000000"/>
                </a:solidFill>
                <a:highlight>
                  <a:srgbClr val="FFFFFF"/>
                </a:highlight>
                <a:latin typeface="Cascadia Mono" panose="020B0609020000020004" pitchFamily="49" charset="0"/>
              </a:rPr>
              <a:t> ( *n == 0 )</a:t>
            </a: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Matched! What's left is the value.</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return</a:t>
            </a:r>
            <a:r>
              <a:rPr lang="en-US" sz="1200" dirty="0">
                <a:solidFill>
                  <a:srgbClr val="000000"/>
                </a:solidFill>
                <a:highlight>
                  <a:srgbClr val="FFFFFF"/>
                </a:highlight>
                <a:latin typeface="Cascadia Mono" panose="020B0609020000020004" pitchFamily="49" charset="0"/>
              </a:rPr>
              <a:t> p;</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return</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endParaRPr lang="en-US" sz="1200" dirty="0"/>
          </a:p>
        </p:txBody>
      </p:sp>
    </p:spTree>
    <p:extLst>
      <p:ext uri="{BB962C8B-B14F-4D97-AF65-F5344CB8AC3E}">
        <p14:creationId xmlns:p14="http://schemas.microsoft.com/office/powerpoint/2010/main" val="2734926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95E61-FD0A-4D3B-529E-E7E4DB40D7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1E8664-CFA3-3B95-46B0-D9B434CB64DE}"/>
              </a:ext>
            </a:extLst>
          </p:cNvPr>
          <p:cNvSpPr>
            <a:spLocks noGrp="1"/>
          </p:cNvSpPr>
          <p:nvPr>
            <p:ph type="sldNum" sz="quarter" idx="12"/>
          </p:nvPr>
        </p:nvSpPr>
        <p:spPr/>
        <p:txBody>
          <a:bodyPr/>
          <a:lstStyle/>
          <a:p>
            <a:fld id="{F8D59B09-23C8-46BA-B508-CE17BADF421E}" type="slidenum">
              <a:rPr lang="en-US" smtClean="0"/>
              <a:pPr/>
              <a:t>14</a:t>
            </a:fld>
            <a:endParaRPr lang="en-US"/>
          </a:p>
        </p:txBody>
      </p:sp>
      <p:sp>
        <p:nvSpPr>
          <p:cNvPr id="5" name="TextBox 4">
            <a:extLst>
              <a:ext uri="{FF2B5EF4-FFF2-40B4-BE49-F238E27FC236}">
                <a16:creationId xmlns:a16="http://schemas.microsoft.com/office/drawing/2014/main" id="{35FF8ACE-604E-8854-C168-25215237C57E}"/>
              </a:ext>
            </a:extLst>
          </p:cNvPr>
          <p:cNvSpPr txBox="1"/>
          <p:nvPr/>
        </p:nvSpPr>
        <p:spPr>
          <a:xfrm>
            <a:off x="568411" y="614904"/>
            <a:ext cx="8015416" cy="3416320"/>
          </a:xfrm>
          <a:prstGeom prst="rect">
            <a:avLst/>
          </a:prstGeom>
          <a:noFill/>
        </p:spPr>
        <p:txBody>
          <a:bodyPr wrap="square">
            <a:spAutoFit/>
          </a:bodyPr>
          <a:lstStyle/>
          <a:p>
            <a:r>
              <a:rPr lang="en-US" sz="1200" dirty="0">
                <a:solidFill>
                  <a:srgbClr val="008000"/>
                </a:solidFill>
                <a:highlight>
                  <a:srgbClr val="FFFFFF"/>
                </a:highlight>
                <a:latin typeface="Cascadia Mono" panose="020B0609020000020004" pitchFamily="49" charset="0"/>
              </a:rPr>
              <a:t>// Plugin interface for the </a:t>
            </a:r>
            <a:r>
              <a:rPr lang="en-US" sz="1200" dirty="0" err="1">
                <a:solidFill>
                  <a:srgbClr val="008000"/>
                </a:solidFill>
                <a:highlight>
                  <a:srgbClr val="FFFFFF"/>
                </a:highlight>
                <a:latin typeface="Cascadia Mono" panose="020B0609020000020004" pitchFamily="49" charset="0"/>
              </a:rPr>
              <a:t>GetForm</a:t>
            </a:r>
            <a:r>
              <a:rPr lang="en-US" sz="1200" dirty="0">
                <a:solidFill>
                  <a:srgbClr val="008000"/>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FF"/>
                </a:solidFill>
                <a:highlight>
                  <a:srgbClr val="FFFFFF"/>
                </a:highlight>
                <a:latin typeface="Cascadia Mono" panose="020B0609020000020004" pitchFamily="49" charset="0"/>
              </a:rPr>
              <a:t>class</a:t>
            </a:r>
            <a:r>
              <a:rPr lang="en-US" sz="1200" dirty="0">
                <a:solidFill>
                  <a:srgbClr val="000000"/>
                </a:solidFill>
                <a:highlight>
                  <a:srgbClr val="FFFFFF"/>
                </a:highlight>
                <a:latin typeface="Cascadia Mono" panose="020B0609020000020004" pitchFamily="49" charset="0"/>
              </a:rPr>
              <a:t> </a:t>
            </a:r>
            <a:r>
              <a:rPr lang="en-US" sz="1200" dirty="0" err="1">
                <a:solidFill>
                  <a:srgbClr val="2B91AF"/>
                </a:solidFill>
                <a:highlight>
                  <a:srgbClr val="FFFFFF"/>
                </a:highlight>
                <a:latin typeface="Cascadia Mono" panose="020B0609020000020004" pitchFamily="49" charset="0"/>
              </a:rPr>
              <a:t>GetPlugin</a:t>
            </a:r>
            <a:r>
              <a:rPr lang="en-US" sz="1200" dirty="0">
                <a:solidFill>
                  <a:srgbClr val="000000"/>
                </a:solidFill>
                <a:highlight>
                  <a:srgbClr val="FFFFFF"/>
                </a:highlight>
                <a:latin typeface="Cascadia Mono" panose="020B0609020000020004" pitchFamily="49" charset="0"/>
              </a:rPr>
              <a:t>: </a:t>
            </a:r>
            <a:r>
              <a:rPr lang="en-US" sz="1200" dirty="0" err="1">
                <a:solidFill>
                  <a:srgbClr val="2B91AF"/>
                </a:solidFill>
                <a:highlight>
                  <a:srgbClr val="FFFFFF"/>
                </a:highlight>
                <a:latin typeface="Cascadia Mono" panose="020B0609020000020004" pitchFamily="49" charset="0"/>
              </a:rPr>
              <a:t>PluginObject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public</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a:t>
            </a:r>
            <a:r>
              <a:rPr lang="en-US" sz="1200" dirty="0" err="1">
                <a:solidFill>
                  <a:srgbClr val="008000"/>
                </a:solidFill>
                <a:highlight>
                  <a:srgbClr val="FFFFFF"/>
                </a:highlight>
                <a:latin typeface="Cascadia Mono" panose="020B0609020000020004" pitchFamily="49" charset="0"/>
              </a:rPr>
              <a:t>MagicPath</a:t>
            </a:r>
            <a:r>
              <a:rPr lang="en-US" sz="1200" dirty="0">
                <a:solidFill>
                  <a:srgbClr val="008000"/>
                </a:solidFill>
                <a:highlight>
                  <a:srgbClr val="FFFFFF"/>
                </a:highlight>
                <a:latin typeface="Cascadia Mono" panose="020B0609020000020004" pitchFamily="49" charset="0"/>
              </a:rPr>
              <a:t> returns true if this is a path the plugin</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intercepts.</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bool</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MagicPath</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path</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*q = </a:t>
            </a:r>
            <a:r>
              <a:rPr lang="en-US" sz="1200" dirty="0" err="1">
                <a:solidFill>
                  <a:srgbClr val="808080"/>
                </a:solidFill>
                <a:highlight>
                  <a:srgbClr val="FFFFFF"/>
                </a:highlight>
                <a:latin typeface="Cascadia Mono" panose="020B0609020000020004" pitchFamily="49" charset="0"/>
              </a:rPr>
              <a:t>path</a:t>
            </a:r>
            <a:r>
              <a:rPr lang="en-US" sz="1200" dirty="0" err="1">
                <a:solidFill>
                  <a:srgbClr val="000000"/>
                </a:solidFill>
                <a:highlight>
                  <a:srgbClr val="FFFFFF"/>
                </a:highlight>
                <a:latin typeface="Cascadia Mono" panose="020B0609020000020004" pitchFamily="49" charset="0"/>
              </a:rPr>
              <a:t>.c_str</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c;</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while</a:t>
            </a:r>
            <a:r>
              <a:rPr lang="en-US" sz="1200" dirty="0">
                <a:solidFill>
                  <a:srgbClr val="000000"/>
                </a:solidFill>
                <a:highlight>
                  <a:srgbClr val="FFFFFF"/>
                </a:highlight>
                <a:latin typeface="Cascadia Mono" panose="020B0609020000020004" pitchFamily="49" charset="0"/>
              </a:rPr>
              <a:t> ( ( c = *q ) &amp;&amp; c !=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q++;</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return</a:t>
            </a:r>
            <a:r>
              <a:rPr lang="en-US" sz="1200" dirty="0">
                <a:solidFill>
                  <a:srgbClr val="000000"/>
                </a:solidFill>
                <a:highlight>
                  <a:srgbClr val="FFFFFF"/>
                </a:highlight>
                <a:latin typeface="Cascadia Mono" panose="020B0609020000020004" pitchFamily="49" charset="0"/>
              </a:rPr>
              <a:t> c ==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p:txBody>
      </p:sp>
    </p:spTree>
    <p:extLst>
      <p:ext uri="{BB962C8B-B14F-4D97-AF65-F5344CB8AC3E}">
        <p14:creationId xmlns:p14="http://schemas.microsoft.com/office/powerpoint/2010/main" val="387030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B12D14-8850-1765-9045-D76F29D37708}"/>
              </a:ext>
            </a:extLst>
          </p:cNvPr>
          <p:cNvSpPr>
            <a:spLocks noGrp="1"/>
          </p:cNvSpPr>
          <p:nvPr>
            <p:ph type="sldNum" sz="quarter" idx="12"/>
          </p:nvPr>
        </p:nvSpPr>
        <p:spPr/>
        <p:txBody>
          <a:bodyPr/>
          <a:lstStyle/>
          <a:p>
            <a:fld id="{F8D59B09-23C8-46BA-B508-CE17BADF421E}" type="slidenum">
              <a:rPr lang="en-US" smtClean="0"/>
              <a:pPr/>
              <a:t>15</a:t>
            </a:fld>
            <a:endParaRPr lang="en-US"/>
          </a:p>
        </p:txBody>
      </p:sp>
      <p:sp>
        <p:nvSpPr>
          <p:cNvPr id="4" name="TextBox 3">
            <a:extLst>
              <a:ext uri="{FF2B5EF4-FFF2-40B4-BE49-F238E27FC236}">
                <a16:creationId xmlns:a16="http://schemas.microsoft.com/office/drawing/2014/main" id="{5A1A6B13-A685-BD17-B953-9F7D9B3FEA2E}"/>
              </a:ext>
            </a:extLst>
          </p:cNvPr>
          <p:cNvSpPr txBox="1"/>
          <p:nvPr/>
        </p:nvSpPr>
        <p:spPr>
          <a:xfrm>
            <a:off x="259492" y="614904"/>
            <a:ext cx="8316097" cy="6186309"/>
          </a:xfrm>
          <a:prstGeom prst="rect">
            <a:avLst/>
          </a:prstGeom>
          <a:noFill/>
        </p:spPr>
        <p:txBody>
          <a:bodyPr wrap="square">
            <a:spAutoFit/>
          </a:bodyPr>
          <a:lstStyle/>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ProcessRequest</a:t>
            </a:r>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a:t>
            </a:r>
            <a:r>
              <a:rPr lang="en-US" sz="1200" dirty="0">
                <a:solidFill>
                  <a:srgbClr val="808080"/>
                </a:solidFill>
                <a:highlight>
                  <a:srgbClr val="FFFFFF"/>
                </a:highlight>
                <a:latin typeface="Cascadia Mono" panose="020B0609020000020004" pitchFamily="49" charset="0"/>
              </a:rPr>
              <a:t>request</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const</a:t>
            </a:r>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char</a:t>
            </a:r>
            <a:r>
              <a:rPr lang="en-US" sz="1200" dirty="0">
                <a:solidFill>
                  <a:srgbClr val="000000"/>
                </a:solidFill>
                <a:highlight>
                  <a:srgbClr val="FFFFFF"/>
                </a:highlight>
                <a:latin typeface="Cascadia Mono" panose="020B0609020000020004" pitchFamily="49" charset="0"/>
              </a:rPr>
              <a:t> *p, *query;</a:t>
            </a: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name, email, message;</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for</a:t>
            </a:r>
            <a:r>
              <a:rPr lang="en-US" sz="1200" dirty="0">
                <a:solidFill>
                  <a:srgbClr val="000000"/>
                </a:solidFill>
                <a:highlight>
                  <a:srgbClr val="FFFFFF"/>
                </a:highlight>
                <a:latin typeface="Cascadia Mono" panose="020B0609020000020004" pitchFamily="49" charset="0"/>
              </a:rPr>
              <a:t> ( p = </a:t>
            </a:r>
            <a:r>
              <a:rPr lang="en-US" sz="1200" dirty="0" err="1">
                <a:solidFill>
                  <a:srgbClr val="808080"/>
                </a:solidFill>
                <a:highlight>
                  <a:srgbClr val="FFFFFF"/>
                </a:highlight>
                <a:latin typeface="Cascadia Mono" panose="020B0609020000020004" pitchFamily="49" charset="0"/>
              </a:rPr>
              <a:t>request</a:t>
            </a:r>
            <a:r>
              <a:rPr lang="en-US" sz="1200" dirty="0" err="1">
                <a:solidFill>
                  <a:srgbClr val="000000"/>
                </a:solidFill>
                <a:highlight>
                  <a:srgbClr val="FFFFFF"/>
                </a:highlight>
                <a:latin typeface="Cascadia Mono" panose="020B0609020000020004" pitchFamily="49" charset="0"/>
              </a:rPr>
              <a:t>.c_str</a:t>
            </a:r>
            <a:r>
              <a:rPr lang="en-US" sz="1200" dirty="0">
                <a:solidFill>
                  <a:srgbClr val="000000"/>
                </a:solidFill>
                <a:highlight>
                  <a:srgbClr val="FFFFFF"/>
                </a:highlight>
                <a:latin typeface="Cascadia Mono" panose="020B0609020000020004" pitchFamily="49" charset="0"/>
              </a:rPr>
              <a:t>( );  *p &amp;&amp; *p != </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p++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query = *p ? p + 1 : p;</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vector</a:t>
            </a:r>
            <a:r>
              <a:rPr lang="en-US" sz="1200" dirty="0">
                <a:solidFill>
                  <a:srgbClr val="000000"/>
                </a:solidFill>
                <a:highlight>
                  <a:srgbClr val="FFFFFF"/>
                </a:highlight>
                <a:latin typeface="Cascadia Mono" panose="020B0609020000020004" pitchFamily="49" charset="0"/>
              </a:rPr>
              <a:t>&lt;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&gt; parms = split( query );</a:t>
            </a:r>
          </a:p>
          <a:p>
            <a:r>
              <a:rPr lang="en-US" sz="1200" dirty="0">
                <a:solidFill>
                  <a:srgbClr val="000000"/>
                </a:solidFill>
                <a:highlight>
                  <a:srgbClr val="FFFFFF"/>
                </a:highlight>
                <a:latin typeface="Cascadia Mono" panose="020B0609020000020004" pitchFamily="49" charset="0"/>
              </a:rPr>
              <a:t>         name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GetValue</a:t>
            </a:r>
            <a:r>
              <a:rPr lang="en-US" sz="1200" dirty="0">
                <a:solidFill>
                  <a:srgbClr val="000000"/>
                </a:solidFill>
                <a:highlight>
                  <a:srgbClr val="FFFFFF"/>
                </a:highlight>
                <a:latin typeface="Cascadia Mono" panose="020B0609020000020004" pitchFamily="49" charset="0"/>
              </a:rPr>
              <a:t>( parms, </a:t>
            </a:r>
            <a:r>
              <a:rPr lang="en-US" sz="1200" dirty="0">
                <a:solidFill>
                  <a:srgbClr val="A31515"/>
                </a:solidFill>
                <a:highlight>
                  <a:srgbClr val="FFFFFF"/>
                </a:highlight>
                <a:latin typeface="Cascadia Mono" panose="020B0609020000020004" pitchFamily="49" charset="0"/>
              </a:rPr>
              <a:t>"</a:t>
            </a:r>
            <a:r>
              <a:rPr lang="en-US" sz="1200" dirty="0" err="1">
                <a:solidFill>
                  <a:srgbClr val="A31515"/>
                </a:solidFill>
                <a:highlight>
                  <a:srgbClr val="FFFFFF"/>
                </a:highlight>
                <a:latin typeface="Cascadia Mono" panose="020B0609020000020004" pitchFamily="49" charset="0"/>
              </a:rPr>
              <a:t>user_name</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email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GetValue</a:t>
            </a:r>
            <a:r>
              <a:rPr lang="en-US" sz="1200" dirty="0">
                <a:solidFill>
                  <a:srgbClr val="000000"/>
                </a:solidFill>
                <a:highlight>
                  <a:srgbClr val="FFFFFF"/>
                </a:highlight>
                <a:latin typeface="Cascadia Mono" panose="020B0609020000020004" pitchFamily="49" charset="0"/>
              </a:rPr>
              <a:t>( parms, </a:t>
            </a:r>
            <a:r>
              <a:rPr lang="en-US" sz="1200" dirty="0">
                <a:solidFill>
                  <a:srgbClr val="A31515"/>
                </a:solidFill>
                <a:highlight>
                  <a:srgbClr val="FFFFFF"/>
                </a:highlight>
                <a:latin typeface="Cascadia Mono" panose="020B0609020000020004" pitchFamily="49" charset="0"/>
              </a:rPr>
              <a:t>"</a:t>
            </a:r>
            <a:r>
              <a:rPr lang="en-US" sz="1200" dirty="0" err="1">
                <a:solidFill>
                  <a:srgbClr val="A31515"/>
                </a:solidFill>
                <a:highlight>
                  <a:srgbClr val="FFFFFF"/>
                </a:highlight>
                <a:latin typeface="Cascadia Mono" panose="020B0609020000020004" pitchFamily="49" charset="0"/>
              </a:rPr>
              <a:t>user_email</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message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GetValue</a:t>
            </a:r>
            <a:r>
              <a:rPr lang="en-US" sz="1200" dirty="0">
                <a:solidFill>
                  <a:srgbClr val="000000"/>
                </a:solidFill>
                <a:highlight>
                  <a:srgbClr val="FFFFFF"/>
                </a:highlight>
                <a:latin typeface="Cascadia Mono" panose="020B0609020000020004" pitchFamily="49" charset="0"/>
              </a:rPr>
              <a:t>( parms, </a:t>
            </a:r>
            <a:r>
              <a:rPr lang="en-US" sz="1200" dirty="0">
                <a:solidFill>
                  <a:srgbClr val="A31515"/>
                </a:solidFill>
                <a:highlight>
                  <a:srgbClr val="FFFFFF"/>
                </a:highlight>
                <a:latin typeface="Cascadia Mono" panose="020B0609020000020004" pitchFamily="49" charset="0"/>
              </a:rPr>
              <a:t>"</a:t>
            </a:r>
            <a:r>
              <a:rPr lang="en-US" sz="1200" dirty="0" err="1">
                <a:solidFill>
                  <a:srgbClr val="A31515"/>
                </a:solidFill>
                <a:highlight>
                  <a:srgbClr val="FFFFFF"/>
                </a:highlight>
                <a:latin typeface="Cascadia Mono" panose="020B0609020000020004" pitchFamily="49" charset="0"/>
              </a:rPr>
              <a:t>user_message</a:t>
            </a:r>
            <a:r>
              <a:rPr lang="en-US" sz="1200" dirty="0">
                <a:solidFill>
                  <a:srgbClr val="A31515"/>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2B91AF"/>
                </a:solidFill>
                <a:highlight>
                  <a:srgbClr val="FFFFFF"/>
                </a:highlight>
                <a:latin typeface="Cascadia Mono" panose="020B0609020000020004" pitchFamily="49" charset="0"/>
              </a:rPr>
              <a:t>string</a:t>
            </a:r>
            <a:r>
              <a:rPr lang="en-US" sz="1200" dirty="0">
                <a:solidFill>
                  <a:srgbClr val="000000"/>
                </a:solidFill>
                <a:highlight>
                  <a:srgbClr val="FFFFFF"/>
                </a:highlight>
                <a:latin typeface="Cascadia Mono" panose="020B0609020000020004" pitchFamily="49" charset="0"/>
              </a:rPr>
              <a:t> response =</a:t>
            </a: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"&lt;!DOCTYPE html&gt;\n“</a:t>
            </a:r>
            <a:br>
              <a:rPr lang="en-US" sz="1200" dirty="0">
                <a:solidFill>
                  <a:srgbClr val="A31515"/>
                </a:solidFill>
                <a:highlight>
                  <a:srgbClr val="FFFFFF"/>
                </a:highlight>
                <a:latin typeface="Cascadia Mono" panose="020B0609020000020004" pitchFamily="49" charset="0"/>
              </a:rPr>
            </a:br>
            <a:r>
              <a:rPr lang="en-US" sz="1200" dirty="0">
                <a:highlight>
                  <a:srgbClr val="FFFFFF"/>
                </a:highlight>
                <a:latin typeface="Cascadia Mono" panose="020B0609020000020004" pitchFamily="49" charset="0"/>
              </a:rPr>
              <a:t>            </a:t>
            </a:r>
            <a:r>
              <a:rPr lang="en-US" sz="1200" dirty="0">
                <a:highlight>
                  <a:srgbClr val="FFFF00"/>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      Name: "</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name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a:t>
            </a:r>
            <a:r>
              <a:rPr lang="en-US" sz="1200" dirty="0" err="1">
                <a:solidFill>
                  <a:srgbClr val="A31515"/>
                </a:solidFill>
                <a:highlight>
                  <a:srgbClr val="FFFFFF"/>
                </a:highlight>
                <a:latin typeface="Cascadia Mono" panose="020B0609020000020004" pitchFamily="49" charset="0"/>
              </a:rPr>
              <a:t>br</a:t>
            </a:r>
            <a:r>
              <a:rPr lang="en-US" sz="1200" dirty="0">
                <a:solidFill>
                  <a:srgbClr val="A31515"/>
                </a:solidFill>
                <a:highlight>
                  <a:srgbClr val="FFFFFF"/>
                </a:highlight>
                <a:latin typeface="Cascadia Mono" panose="020B0609020000020004" pitchFamily="49" charset="0"/>
              </a:rPr>
              <a:t>/&gt;\n"</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      Email: "</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email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a:t>
            </a:r>
            <a:r>
              <a:rPr lang="en-US" sz="1200" dirty="0" err="1">
                <a:solidFill>
                  <a:srgbClr val="A31515"/>
                </a:solidFill>
                <a:highlight>
                  <a:srgbClr val="FFFFFF"/>
                </a:highlight>
                <a:latin typeface="Cascadia Mono" panose="020B0609020000020004" pitchFamily="49" charset="0"/>
              </a:rPr>
              <a:t>br</a:t>
            </a:r>
            <a:r>
              <a:rPr lang="en-US" sz="1200" dirty="0">
                <a:solidFill>
                  <a:srgbClr val="A31515"/>
                </a:solidFill>
                <a:highlight>
                  <a:srgbClr val="FFFFFF"/>
                </a:highlight>
                <a:latin typeface="Cascadia Mono" panose="020B0609020000020004" pitchFamily="49" charset="0"/>
              </a:rPr>
              <a:t>/&gt;\n"</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      Message: "</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message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"\n"</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00"/>
                </a:solidFill>
                <a:highlight>
                  <a:srgbClr val="FFFF00"/>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   &lt;/body&gt;\n"</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"&lt;/html&gt;"</a:t>
            </a:r>
            <a:r>
              <a:rPr lang="en-US" sz="1200" dirty="0">
                <a:solidFill>
                  <a:srgbClr val="000000"/>
                </a:solidFill>
                <a:highlight>
                  <a:srgbClr val="FFFFFF"/>
                </a:highlight>
                <a:latin typeface="Cascadia Mono" panose="020B0609020000020004" pitchFamily="49" charset="0"/>
              </a:rPr>
              <a:t>;</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00FF"/>
                </a:solidFill>
                <a:highlight>
                  <a:srgbClr val="FFFFFF"/>
                </a:highlight>
                <a:latin typeface="Cascadia Mono" panose="020B0609020000020004" pitchFamily="49" charset="0"/>
              </a:rPr>
              <a:t>return</a:t>
            </a:r>
            <a:endParaRPr lang="en-US" sz="1200" dirty="0">
              <a:solidFill>
                <a:srgbClr val="000000"/>
              </a:solidFill>
              <a:highlight>
                <a:srgbClr val="FFFFFF"/>
              </a:highlight>
              <a:latin typeface="Cascadia Mono" panose="020B0609020000020004" pitchFamily="49" charset="0"/>
            </a:endParaRPr>
          </a:p>
          <a:p>
            <a:r>
              <a:rPr lang="pt-BR" sz="1200" dirty="0">
                <a:solidFill>
                  <a:srgbClr val="000000"/>
                </a:solidFill>
                <a:highlight>
                  <a:srgbClr val="FFFFFF"/>
                </a:highlight>
                <a:latin typeface="Cascadia Mono" panose="020B0609020000020004" pitchFamily="49" charset="0"/>
              </a:rPr>
              <a:t>            </a:t>
            </a:r>
            <a:r>
              <a:rPr lang="pt-BR" sz="1200" dirty="0">
                <a:solidFill>
                  <a:srgbClr val="A31515"/>
                </a:solidFill>
                <a:highlight>
                  <a:srgbClr val="FFFFFF"/>
                </a:highlight>
                <a:latin typeface="Cascadia Mono" panose="020B0609020000020004" pitchFamily="49" charset="0"/>
              </a:rPr>
              <a:t>"HTTP/1.1 200 OK\r\n"</a:t>
            </a:r>
            <a:endParaRPr lang="pt-BR"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"Content-Length: "</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to_string</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response.size</a:t>
            </a:r>
            <a:r>
              <a:rPr lang="en-US" sz="1200" dirty="0">
                <a:solidFill>
                  <a:srgbClr val="000000"/>
                </a:solidFill>
                <a:highlight>
                  <a:srgbClr val="FFFFFF"/>
                </a:highlight>
                <a:latin typeface="Cascadia Mono" panose="020B0609020000020004" pitchFamily="49" charset="0"/>
              </a:rPr>
              <a:t>( ) ) </a:t>
            </a:r>
            <a:r>
              <a:rPr lang="en-US" sz="1200" dirty="0">
                <a:solidFill>
                  <a:srgbClr val="008080"/>
                </a:solidFill>
                <a:highlight>
                  <a:srgbClr val="FFFFFF"/>
                </a:highlight>
                <a:latin typeface="Cascadia Mono" panose="020B0609020000020004" pitchFamily="49" charset="0"/>
              </a:rPr>
              <a:t>+</a:t>
            </a:r>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"\r\n"</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"Connection: close\r\n"</a:t>
            </a:r>
            <a:endParaRPr lang="en-US" sz="1200" dirty="0">
              <a:solidFill>
                <a:srgbClr val="000000"/>
              </a:solidFill>
              <a:highlight>
                <a:srgbClr val="FFFFFF"/>
              </a:highlight>
              <a:latin typeface="Cascadia Mono" panose="020B0609020000020004" pitchFamily="49" charset="0"/>
            </a:endParaRPr>
          </a:p>
          <a:p>
            <a:r>
              <a:rPr lang="pt-BR" sz="1200" dirty="0">
                <a:solidFill>
                  <a:srgbClr val="000000"/>
                </a:solidFill>
                <a:highlight>
                  <a:srgbClr val="FFFFFF"/>
                </a:highlight>
                <a:latin typeface="Cascadia Mono" panose="020B0609020000020004" pitchFamily="49" charset="0"/>
              </a:rPr>
              <a:t>            </a:t>
            </a:r>
            <a:r>
              <a:rPr lang="pt-BR" sz="1200" dirty="0">
                <a:solidFill>
                  <a:srgbClr val="A31515"/>
                </a:solidFill>
                <a:highlight>
                  <a:srgbClr val="FFFFFF"/>
                </a:highlight>
                <a:latin typeface="Cascadia Mono" panose="020B0609020000020004" pitchFamily="49" charset="0"/>
              </a:rPr>
              <a:t>"Content-Type:  text/html\r\n"</a:t>
            </a:r>
            <a:endParaRPr lang="pt-BR"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A31515"/>
                </a:solidFill>
                <a:highlight>
                  <a:srgbClr val="FFFFFF"/>
                </a:highlight>
                <a:latin typeface="Cascadia Mono" panose="020B0609020000020004" pitchFamily="49" charset="0"/>
              </a:rPr>
              <a:t>"\r\n"</a:t>
            </a:r>
            <a:r>
              <a:rPr lang="en-US" sz="1200" dirty="0">
                <a:solidFill>
                  <a:srgbClr val="000000"/>
                </a:solidFill>
                <a:highlight>
                  <a:srgbClr val="FFFFFF"/>
                </a:highlight>
                <a:latin typeface="Cascadia Mono" panose="020B0609020000020004" pitchFamily="49" charset="0"/>
              </a:rPr>
              <a:t> </a:t>
            </a:r>
            <a:r>
              <a:rPr lang="en-US" sz="1200" dirty="0">
                <a:solidFill>
                  <a:srgbClr val="008080"/>
                </a:solidFill>
                <a:highlight>
                  <a:srgbClr val="FFFFFF"/>
                </a:highlight>
                <a:latin typeface="Cascadia Mono" panose="020B0609020000020004" pitchFamily="49" charset="0"/>
              </a:rPr>
              <a:t>+</a:t>
            </a:r>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response;</a:t>
            </a:r>
          </a:p>
          <a:p>
            <a:r>
              <a:rPr lang="en-US" sz="1200" dirty="0">
                <a:solidFill>
                  <a:srgbClr val="000000"/>
                </a:solidFill>
                <a:highlight>
                  <a:srgbClr val="FFFFFF"/>
                </a:highlight>
                <a:latin typeface="Cascadia Mono" panose="020B0609020000020004" pitchFamily="49" charset="0"/>
              </a:rPr>
              <a:t>         }</a:t>
            </a:r>
          </a:p>
        </p:txBody>
      </p:sp>
    </p:spTree>
    <p:extLst>
      <p:ext uri="{BB962C8B-B14F-4D97-AF65-F5344CB8AC3E}">
        <p14:creationId xmlns:p14="http://schemas.microsoft.com/office/powerpoint/2010/main" val="4249587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066E30-ADD6-92A5-5BD8-D434E36E26A0}"/>
              </a:ext>
            </a:extLst>
          </p:cNvPr>
          <p:cNvSpPr>
            <a:spLocks noGrp="1"/>
          </p:cNvSpPr>
          <p:nvPr>
            <p:ph type="sldNum" sz="quarter" idx="12"/>
          </p:nvPr>
        </p:nvSpPr>
        <p:spPr/>
        <p:txBody>
          <a:bodyPr/>
          <a:lstStyle/>
          <a:p>
            <a:fld id="{F8D59B09-23C8-46BA-B508-CE17BADF421E}" type="slidenum">
              <a:rPr lang="en-US" smtClean="0"/>
              <a:pPr/>
              <a:t>16</a:t>
            </a:fld>
            <a:endParaRPr lang="en-US"/>
          </a:p>
        </p:txBody>
      </p:sp>
      <p:sp>
        <p:nvSpPr>
          <p:cNvPr id="6" name="TextBox 5">
            <a:extLst>
              <a:ext uri="{FF2B5EF4-FFF2-40B4-BE49-F238E27FC236}">
                <a16:creationId xmlns:a16="http://schemas.microsoft.com/office/drawing/2014/main" id="{405DB435-712D-0871-3514-D5B69140268B}"/>
              </a:ext>
            </a:extLst>
          </p:cNvPr>
          <p:cNvSpPr txBox="1"/>
          <p:nvPr/>
        </p:nvSpPr>
        <p:spPr>
          <a:xfrm>
            <a:off x="568411" y="614904"/>
            <a:ext cx="6157784" cy="2492990"/>
          </a:xfrm>
          <a:prstGeom prst="rect">
            <a:avLst/>
          </a:prstGeom>
          <a:noFill/>
        </p:spPr>
        <p:txBody>
          <a:bodyPr wrap="square">
            <a:spAutoFit/>
          </a:bodyPr>
          <a:lstStyle/>
          <a:p>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GetPlugin</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Plugin = </a:t>
            </a:r>
            <a:r>
              <a:rPr lang="en-US" sz="1200" dirty="0">
                <a:solidFill>
                  <a:srgbClr val="0000FF"/>
                </a:solidFill>
                <a:highlight>
                  <a:srgbClr val="FFFFFF"/>
                </a:highlight>
                <a:latin typeface="Cascadia Mono" panose="020B0609020000020004" pitchFamily="49" charset="0"/>
              </a:rPr>
              <a:t>this</a:t>
            </a:r>
            <a:r>
              <a:rPr lang="en-US" sz="1200" dirty="0">
                <a:solidFill>
                  <a:srgbClr val="000000"/>
                </a:solidFill>
                <a:highlight>
                  <a:srgbClr val="FFFFFF"/>
                </a:highlight>
                <a:latin typeface="Cascadia Mono" panose="020B0609020000020004" pitchFamily="49" charset="0"/>
              </a:rPr>
              <a:t>;</a:t>
            </a:r>
          </a:p>
          <a:p>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GetPlugin</a:t>
            </a:r>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r>
              <a:rPr lang="en-US" sz="1200" dirty="0">
                <a:solidFill>
                  <a:srgbClr val="000000"/>
                </a:solidFill>
                <a:highlight>
                  <a:srgbClr val="FFFFFF"/>
                </a:highlight>
                <a:latin typeface="Cascadia Mono" panose="020B0609020000020004" pitchFamily="49" charset="0"/>
              </a:rPr>
              <a:t>   };</a:t>
            </a: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a:solidFill>
                  <a:srgbClr val="008000"/>
                </a:solidFill>
                <a:highlight>
                  <a:srgbClr val="FFFFFF"/>
                </a:highlight>
                <a:latin typeface="Cascadia Mono" panose="020B0609020000020004" pitchFamily="49" charset="0"/>
              </a:rPr>
              <a:t>// Instantiate the class.</a:t>
            </a:r>
            <a:endParaRPr lang="en-US" sz="1200" dirty="0">
              <a:solidFill>
                <a:srgbClr val="000000"/>
              </a:solidFill>
              <a:highlight>
                <a:srgbClr val="FFFFFF"/>
              </a:highlight>
              <a:latin typeface="Cascadia Mono" panose="020B0609020000020004" pitchFamily="49" charset="0"/>
            </a:endParaRPr>
          </a:p>
          <a:p>
            <a:endParaRPr lang="en-US" sz="1200" dirty="0">
              <a:solidFill>
                <a:srgbClr val="000000"/>
              </a:solidFill>
              <a:highlight>
                <a:srgbClr val="FFFFFF"/>
              </a:highlight>
              <a:latin typeface="Cascadia Mono" panose="020B0609020000020004" pitchFamily="49" charset="0"/>
            </a:endParaRPr>
          </a:p>
          <a:p>
            <a:r>
              <a:rPr lang="en-US" sz="1200" dirty="0">
                <a:solidFill>
                  <a:srgbClr val="000000"/>
                </a:solidFill>
                <a:highlight>
                  <a:srgbClr val="FFFFFF"/>
                </a:highlight>
                <a:latin typeface="Cascadia Mono" panose="020B0609020000020004" pitchFamily="49" charset="0"/>
              </a:rPr>
              <a:t>   </a:t>
            </a:r>
            <a:r>
              <a:rPr lang="en-US" sz="1200" dirty="0" err="1">
                <a:solidFill>
                  <a:srgbClr val="2B91AF"/>
                </a:solidFill>
                <a:highlight>
                  <a:srgbClr val="FFFFFF"/>
                </a:highlight>
                <a:latin typeface="Cascadia Mono" panose="020B0609020000020004" pitchFamily="49" charset="0"/>
              </a:rPr>
              <a:t>GetPlugin</a:t>
            </a:r>
            <a:r>
              <a:rPr lang="en-US" sz="1200" dirty="0">
                <a:solidFill>
                  <a:srgbClr val="000000"/>
                </a:solidFill>
                <a:highlight>
                  <a:srgbClr val="FFFFFF"/>
                </a:highlight>
                <a:latin typeface="Cascadia Mono" panose="020B0609020000020004" pitchFamily="49" charset="0"/>
              </a:rPr>
              <a:t> </a:t>
            </a:r>
            <a:r>
              <a:rPr lang="en-US" sz="1200" dirty="0" err="1">
                <a:solidFill>
                  <a:srgbClr val="000000"/>
                </a:solidFill>
                <a:highlight>
                  <a:srgbClr val="FFFFFF"/>
                </a:highlight>
                <a:latin typeface="Cascadia Mono" panose="020B0609020000020004" pitchFamily="49" charset="0"/>
              </a:rPr>
              <a:t>getplugin</a:t>
            </a:r>
            <a:r>
              <a:rPr lang="en-US" sz="1200" dirty="0">
                <a:solidFill>
                  <a:srgbClr val="000000"/>
                </a:solidFill>
                <a:highlight>
                  <a:srgbClr val="FFFFFF"/>
                </a:highlight>
                <a:latin typeface="Cascadia Mono" panose="020B0609020000020004" pitchFamily="49" charset="0"/>
              </a:rPr>
              <a:t>;</a:t>
            </a:r>
            <a:endParaRPr lang="en-US" sz="1200" dirty="0"/>
          </a:p>
        </p:txBody>
      </p:sp>
    </p:spTree>
    <p:extLst>
      <p:ext uri="{BB962C8B-B14F-4D97-AF65-F5344CB8AC3E}">
        <p14:creationId xmlns:p14="http://schemas.microsoft.com/office/powerpoint/2010/main" val="477162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30997E-C4C8-B2E1-4913-04636FB76CF9}"/>
              </a:ext>
            </a:extLst>
          </p:cNvPr>
          <p:cNvSpPr>
            <a:spLocks noGrp="1"/>
          </p:cNvSpPr>
          <p:nvPr>
            <p:ph type="sldNum" sz="quarter" idx="12"/>
          </p:nvPr>
        </p:nvSpPr>
        <p:spPr/>
        <p:txBody>
          <a:bodyPr/>
          <a:lstStyle/>
          <a:p>
            <a:fld id="{F8D59B09-23C8-46BA-B508-CE17BADF421E}" type="slidenum">
              <a:rPr lang="en-US" smtClean="0"/>
              <a:pPr/>
              <a:t>17</a:t>
            </a:fld>
            <a:endParaRPr lang="en-US"/>
          </a:p>
        </p:txBody>
      </p:sp>
      <p:pic>
        <p:nvPicPr>
          <p:cNvPr id="4" name="Picture 3">
            <a:extLst>
              <a:ext uri="{FF2B5EF4-FFF2-40B4-BE49-F238E27FC236}">
                <a16:creationId xmlns:a16="http://schemas.microsoft.com/office/drawing/2014/main" id="{C18B7858-99EE-4F15-A034-F6EE589598DF}"/>
              </a:ext>
            </a:extLst>
          </p:cNvPr>
          <p:cNvPicPr>
            <a:picLocks noChangeAspect="1"/>
          </p:cNvPicPr>
          <p:nvPr/>
        </p:nvPicPr>
        <p:blipFill>
          <a:blip r:embed="rId2"/>
          <a:stretch>
            <a:fillRect/>
          </a:stretch>
        </p:blipFill>
        <p:spPr>
          <a:xfrm>
            <a:off x="1526446" y="1275964"/>
            <a:ext cx="6245804" cy="4306072"/>
          </a:xfrm>
          <a:prstGeom prst="rect">
            <a:avLst/>
          </a:prstGeom>
        </p:spPr>
      </p:pic>
    </p:spTree>
    <p:extLst>
      <p:ext uri="{BB962C8B-B14F-4D97-AF65-F5344CB8AC3E}">
        <p14:creationId xmlns:p14="http://schemas.microsoft.com/office/powerpoint/2010/main" val="3639827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387D12-E440-14FA-38A1-4776655F2308}"/>
              </a:ext>
            </a:extLst>
          </p:cNvPr>
          <p:cNvSpPr>
            <a:spLocks noGrp="1"/>
          </p:cNvSpPr>
          <p:nvPr>
            <p:ph type="sldNum" sz="quarter" idx="12"/>
          </p:nvPr>
        </p:nvSpPr>
        <p:spPr/>
        <p:txBody>
          <a:bodyPr/>
          <a:lstStyle/>
          <a:p>
            <a:fld id="{F8D59B09-23C8-46BA-B508-CE17BADF421E}" type="slidenum">
              <a:rPr lang="en-US" smtClean="0"/>
              <a:pPr/>
              <a:t>18</a:t>
            </a:fld>
            <a:endParaRPr lang="en-US"/>
          </a:p>
        </p:txBody>
      </p:sp>
      <p:pic>
        <p:nvPicPr>
          <p:cNvPr id="5" name="Picture 4">
            <a:extLst>
              <a:ext uri="{FF2B5EF4-FFF2-40B4-BE49-F238E27FC236}">
                <a16:creationId xmlns:a16="http://schemas.microsoft.com/office/drawing/2014/main" id="{D11B129C-45AD-659B-08A9-BD1F84869DE0}"/>
              </a:ext>
            </a:extLst>
          </p:cNvPr>
          <p:cNvPicPr>
            <a:picLocks noChangeAspect="1"/>
          </p:cNvPicPr>
          <p:nvPr/>
        </p:nvPicPr>
        <p:blipFill>
          <a:blip r:embed="rId2"/>
          <a:stretch>
            <a:fillRect/>
          </a:stretch>
        </p:blipFill>
        <p:spPr>
          <a:xfrm>
            <a:off x="1526447" y="1275965"/>
            <a:ext cx="6245804" cy="4306072"/>
          </a:xfrm>
          <a:prstGeom prst="rect">
            <a:avLst/>
          </a:prstGeom>
        </p:spPr>
      </p:pic>
    </p:spTree>
    <p:extLst>
      <p:ext uri="{BB962C8B-B14F-4D97-AF65-F5344CB8AC3E}">
        <p14:creationId xmlns:p14="http://schemas.microsoft.com/office/powerpoint/2010/main" val="172730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9ABA0-5770-E76B-FB36-614104D6FFE1}"/>
              </a:ext>
            </a:extLst>
          </p:cNvPr>
          <p:cNvSpPr>
            <a:spLocks noGrp="1"/>
          </p:cNvSpPr>
          <p:nvPr>
            <p:ph type="title"/>
          </p:nvPr>
        </p:nvSpPr>
        <p:spPr/>
        <p:txBody>
          <a:bodyPr/>
          <a:lstStyle/>
          <a:p>
            <a:r>
              <a:rPr lang="en-US" dirty="0"/>
              <a:t>POST example is similar</a:t>
            </a:r>
          </a:p>
        </p:txBody>
      </p:sp>
      <p:sp>
        <p:nvSpPr>
          <p:cNvPr id="3" name="Content Placeholder 2">
            <a:extLst>
              <a:ext uri="{FF2B5EF4-FFF2-40B4-BE49-F238E27FC236}">
                <a16:creationId xmlns:a16="http://schemas.microsoft.com/office/drawing/2014/main" id="{D1EED5E3-B833-781D-2E7B-A67D94B5BC43}"/>
              </a:ext>
            </a:extLst>
          </p:cNvPr>
          <p:cNvSpPr>
            <a:spLocks noGrp="1"/>
          </p:cNvSpPr>
          <p:nvPr>
            <p:ph idx="1"/>
          </p:nvPr>
        </p:nvSpPr>
        <p:spPr/>
        <p:txBody>
          <a:bodyPr/>
          <a:lstStyle/>
          <a:p>
            <a:r>
              <a:rPr lang="en-US" dirty="0"/>
              <a:t>Major difference is values are passed as content.</a:t>
            </a:r>
          </a:p>
          <a:p>
            <a:r>
              <a:rPr lang="en-US" dirty="0"/>
              <a:t>Need to define a special path to intercept.</a:t>
            </a:r>
          </a:p>
        </p:txBody>
      </p:sp>
      <p:sp>
        <p:nvSpPr>
          <p:cNvPr id="4" name="Slide Number Placeholder 3">
            <a:extLst>
              <a:ext uri="{FF2B5EF4-FFF2-40B4-BE49-F238E27FC236}">
                <a16:creationId xmlns:a16="http://schemas.microsoft.com/office/drawing/2014/main" id="{A7181E90-38E1-9A57-4229-3C249678CABA}"/>
              </a:ext>
            </a:extLst>
          </p:cNvPr>
          <p:cNvSpPr>
            <a:spLocks noGrp="1"/>
          </p:cNvSpPr>
          <p:nvPr>
            <p:ph type="sldNum" sz="quarter" idx="12"/>
          </p:nvPr>
        </p:nvSpPr>
        <p:spPr/>
        <p:txBody>
          <a:bodyPr/>
          <a:lstStyle/>
          <a:p>
            <a:fld id="{F8D59B09-23C8-46BA-B508-CE17BADF421E}" type="slidenum">
              <a:rPr lang="en-US" smtClean="0"/>
              <a:pPr/>
              <a:t>19</a:t>
            </a:fld>
            <a:endParaRPr lang="en-US"/>
          </a:p>
        </p:txBody>
      </p:sp>
    </p:spTree>
    <p:extLst>
      <p:ext uri="{BB962C8B-B14F-4D97-AF65-F5344CB8AC3E}">
        <p14:creationId xmlns:p14="http://schemas.microsoft.com/office/powerpoint/2010/main" val="1836269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B8CB2-EA08-F512-236A-92865350B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7AEE9D-0A3B-2F79-856B-EE2E7A85001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C8F1BD6-5BA0-27FD-14CD-91FC348591D2}"/>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75000"/>
                  </a:schemeClr>
                </a:solidFill>
              </a:rPr>
              <a:t>forms redux</a:t>
            </a:r>
          </a:p>
          <a:p>
            <a:pPr marL="514350" indent="-514350">
              <a:buFont typeface="+mj-lt"/>
              <a:buAutoNum type="arabicPeriod"/>
            </a:pPr>
            <a:r>
              <a:rPr lang="en-US" dirty="0">
                <a:solidFill>
                  <a:srgbClr val="C00000"/>
                </a:solidFill>
              </a:rPr>
              <a:t>the index</a:t>
            </a:r>
            <a:endParaRPr lang="en-US" dirty="0"/>
          </a:p>
          <a:p>
            <a:pPr marL="514350" indent="-514350">
              <a:buFont typeface="+mj-lt"/>
              <a:buAutoNum type="arabicPeriod"/>
            </a:pPr>
            <a:r>
              <a:rPr lang="en-US" dirty="0"/>
              <a:t>index stream readers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2DFF141C-721A-52B9-DE99-5DF1AA786BD8}"/>
              </a:ext>
            </a:extLst>
          </p:cNvPr>
          <p:cNvSpPr>
            <a:spLocks noGrp="1"/>
          </p:cNvSpPr>
          <p:nvPr>
            <p:ph type="sldNum" sz="quarter" idx="12"/>
          </p:nvPr>
        </p:nvSpPr>
        <p:spPr/>
        <p:txBody>
          <a:bodyPr/>
          <a:lstStyle/>
          <a:p>
            <a:fld id="{F8D59B09-23C8-46BA-B508-CE17BADF421E}" type="slidenum">
              <a:rPr lang="en-US" smtClean="0"/>
              <a:pPr/>
              <a:t>20</a:t>
            </a:fld>
            <a:endParaRPr lang="en-US"/>
          </a:p>
        </p:txBody>
      </p:sp>
    </p:spTree>
    <p:extLst>
      <p:ext uri="{BB962C8B-B14F-4D97-AF65-F5344CB8AC3E}">
        <p14:creationId xmlns:p14="http://schemas.microsoft.com/office/powerpoint/2010/main" val="1144710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11F63-62B6-DE2C-A892-18B9950C7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173D03-5DB0-6219-670F-44BDA3E38844}"/>
              </a:ext>
            </a:extLst>
          </p:cNvPr>
          <p:cNvSpPr>
            <a:spLocks noGrp="1"/>
          </p:cNvSpPr>
          <p:nvPr>
            <p:ph type="title"/>
          </p:nvPr>
        </p:nvSpPr>
        <p:spPr/>
        <p:txBody>
          <a:bodyPr/>
          <a:lstStyle/>
          <a:p>
            <a:r>
              <a:rPr lang="en-US" dirty="0"/>
              <a:t>the index</a:t>
            </a:r>
          </a:p>
        </p:txBody>
      </p:sp>
      <p:sp>
        <p:nvSpPr>
          <p:cNvPr id="3" name="Content Placeholder 2">
            <a:extLst>
              <a:ext uri="{FF2B5EF4-FFF2-40B4-BE49-F238E27FC236}">
                <a16:creationId xmlns:a16="http://schemas.microsoft.com/office/drawing/2014/main" id="{01B3CD08-4656-0757-C468-6B59FC85FE31}"/>
              </a:ext>
            </a:extLst>
          </p:cNvPr>
          <p:cNvSpPr>
            <a:spLocks noGrp="1"/>
          </p:cNvSpPr>
          <p:nvPr>
            <p:ph idx="1"/>
          </p:nvPr>
        </p:nvSpPr>
        <p:spPr/>
        <p:txBody>
          <a:bodyPr>
            <a:normAutofit/>
          </a:bodyPr>
          <a:lstStyle/>
          <a:p>
            <a:pPr marL="0" indent="0">
              <a:spcBef>
                <a:spcPts val="1600"/>
              </a:spcBef>
              <a:buNone/>
            </a:pPr>
            <a:r>
              <a:rPr lang="en-US" dirty="0"/>
              <a:t>Basic problem:</a:t>
            </a:r>
          </a:p>
          <a:p>
            <a:pPr marL="0" indent="0">
              <a:spcBef>
                <a:spcPts val="1600"/>
              </a:spcBef>
              <a:buNone/>
            </a:pPr>
            <a:r>
              <a:rPr lang="en-US" dirty="0"/>
              <a:t>Create an inverted word index of all the documents that have been crawled, allowing you to report all the documents and individual locations (postings) where any given word was found.</a:t>
            </a:r>
          </a:p>
        </p:txBody>
      </p:sp>
    </p:spTree>
    <p:extLst>
      <p:ext uri="{BB962C8B-B14F-4D97-AF65-F5344CB8AC3E}">
        <p14:creationId xmlns:p14="http://schemas.microsoft.com/office/powerpoint/2010/main" val="91159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854F0-831D-F203-A633-D4CBB568A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DF8CC-5BE6-2302-B208-2264CC9860C7}"/>
              </a:ext>
            </a:extLst>
          </p:cNvPr>
          <p:cNvSpPr>
            <a:spLocks noGrp="1"/>
          </p:cNvSpPr>
          <p:nvPr>
            <p:ph type="title"/>
          </p:nvPr>
        </p:nvSpPr>
        <p:spPr/>
        <p:txBody>
          <a:bodyPr/>
          <a:lstStyle/>
          <a:p>
            <a:r>
              <a:rPr lang="en-US" dirty="0"/>
              <a:t>the index</a:t>
            </a:r>
          </a:p>
        </p:txBody>
      </p:sp>
      <p:sp>
        <p:nvSpPr>
          <p:cNvPr id="3" name="Content Placeholder 2">
            <a:extLst>
              <a:ext uri="{FF2B5EF4-FFF2-40B4-BE49-F238E27FC236}">
                <a16:creationId xmlns:a16="http://schemas.microsoft.com/office/drawing/2014/main" id="{20FCC061-8C50-461E-72F2-37C0B7722449}"/>
              </a:ext>
            </a:extLst>
          </p:cNvPr>
          <p:cNvSpPr>
            <a:spLocks noGrp="1"/>
          </p:cNvSpPr>
          <p:nvPr>
            <p:ph idx="1"/>
          </p:nvPr>
        </p:nvSpPr>
        <p:spPr/>
        <p:txBody>
          <a:bodyPr>
            <a:normAutofit/>
          </a:bodyPr>
          <a:lstStyle/>
          <a:p>
            <a:pPr marL="0" indent="0">
              <a:spcBef>
                <a:spcPts val="1600"/>
              </a:spcBef>
              <a:buNone/>
            </a:pPr>
            <a:r>
              <a:rPr lang="en-US" dirty="0"/>
              <a:t>Due to the size, it will all have to be on disk but memory-mapped into your address space.</a:t>
            </a:r>
          </a:p>
          <a:p>
            <a:pPr marL="0" indent="0">
              <a:spcBef>
                <a:spcPts val="1600"/>
              </a:spcBef>
              <a:buNone/>
            </a:pPr>
            <a:r>
              <a:rPr lang="en-US" dirty="0"/>
              <a:t>You’ll depend on the virtual memory manager to keep heavily-referenced sections, e.g., the dictionary at the front, in memory.  But the bottleneck will be disk access.</a:t>
            </a:r>
          </a:p>
        </p:txBody>
      </p:sp>
    </p:spTree>
    <p:extLst>
      <p:ext uri="{BB962C8B-B14F-4D97-AF65-F5344CB8AC3E}">
        <p14:creationId xmlns:p14="http://schemas.microsoft.com/office/powerpoint/2010/main" val="143769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4439F-6CE9-41FD-B738-CB6C31D025F5}"/>
              </a:ext>
            </a:extLst>
          </p:cNvPr>
          <p:cNvSpPr>
            <a:spLocks noGrp="1"/>
          </p:cNvSpPr>
          <p:nvPr>
            <p:ph type="title"/>
          </p:nvPr>
        </p:nvSpPr>
        <p:spPr/>
        <p:txBody>
          <a:bodyPr/>
          <a:lstStyle/>
          <a:p>
            <a:r>
              <a:rPr lang="en-US" dirty="0"/>
              <a:t>the index</a:t>
            </a:r>
          </a:p>
        </p:txBody>
      </p:sp>
      <p:sp>
        <p:nvSpPr>
          <p:cNvPr id="3" name="Content Placeholder 2">
            <a:extLst>
              <a:ext uri="{FF2B5EF4-FFF2-40B4-BE49-F238E27FC236}">
                <a16:creationId xmlns:a16="http://schemas.microsoft.com/office/drawing/2014/main" id="{E7F2A554-474F-4738-871E-F7DDFEC29B59}"/>
              </a:ext>
            </a:extLst>
          </p:cNvPr>
          <p:cNvSpPr>
            <a:spLocks noGrp="1"/>
          </p:cNvSpPr>
          <p:nvPr>
            <p:ph idx="1"/>
          </p:nvPr>
        </p:nvSpPr>
        <p:spPr/>
        <p:txBody>
          <a:bodyPr>
            <a:normAutofit/>
          </a:bodyPr>
          <a:lstStyle/>
          <a:p>
            <a:pPr marL="0" indent="0">
              <a:spcBef>
                <a:spcPts val="1600"/>
              </a:spcBef>
              <a:buNone/>
            </a:pPr>
            <a:r>
              <a:rPr lang="en-US" sz="2400" dirty="0"/>
              <a:t>Search time will grow linearly with the size of the index because every matching page will have to found and scored unless you short-circuit, e.g., by arbitrarily cutting it off after the first 20,000 matches to avoid getting trapped by searches for “a” or “the”.</a:t>
            </a:r>
          </a:p>
          <a:p>
            <a:pPr marL="0" indent="0">
              <a:spcBef>
                <a:spcPts val="1600"/>
              </a:spcBef>
              <a:buNone/>
            </a:pPr>
            <a:r>
              <a:rPr lang="en-US" sz="2400" dirty="0"/>
              <a:t>Most of size will be in the posting lists, so if the posting lists can be compressed, your engine will be faster.</a:t>
            </a:r>
          </a:p>
        </p:txBody>
      </p:sp>
    </p:spTree>
    <p:extLst>
      <p:ext uri="{BB962C8B-B14F-4D97-AF65-F5344CB8AC3E}">
        <p14:creationId xmlns:p14="http://schemas.microsoft.com/office/powerpoint/2010/main" val="3891259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D11994-4D8F-4172-865A-0EF14D386BB0}"/>
              </a:ext>
            </a:extLst>
          </p:cNvPr>
          <p:cNvSpPr/>
          <p:nvPr/>
        </p:nvSpPr>
        <p:spPr>
          <a:xfrm>
            <a:off x="727989" y="1068836"/>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Master index</a:t>
            </a:r>
          </a:p>
        </p:txBody>
      </p:sp>
      <p:sp>
        <p:nvSpPr>
          <p:cNvPr id="9" name="TextBox 8">
            <a:extLst>
              <a:ext uri="{FF2B5EF4-FFF2-40B4-BE49-F238E27FC236}">
                <a16:creationId xmlns:a16="http://schemas.microsoft.com/office/drawing/2014/main" id="{AA57B34F-4537-4D71-814E-D2C442192D42}"/>
              </a:ext>
            </a:extLst>
          </p:cNvPr>
          <p:cNvSpPr txBox="1"/>
          <p:nvPr/>
        </p:nvSpPr>
        <p:spPr>
          <a:xfrm>
            <a:off x="727989" y="618187"/>
            <a:ext cx="7855780" cy="369332"/>
          </a:xfrm>
          <a:prstGeom prst="rect">
            <a:avLst/>
          </a:prstGeom>
          <a:noFill/>
        </p:spPr>
        <p:txBody>
          <a:bodyPr wrap="square" rtlCol="0">
            <a:spAutoFit/>
          </a:bodyPr>
          <a:lstStyle/>
          <a:p>
            <a:r>
              <a:rPr lang="en-US" dirty="0"/>
              <a:t>A search engine index is typically a set of files</a:t>
            </a:r>
          </a:p>
        </p:txBody>
      </p:sp>
      <p:sp>
        <p:nvSpPr>
          <p:cNvPr id="11" name="Rectangle 10">
            <a:extLst>
              <a:ext uri="{FF2B5EF4-FFF2-40B4-BE49-F238E27FC236}">
                <a16:creationId xmlns:a16="http://schemas.microsoft.com/office/drawing/2014/main" id="{A0940F1D-61B0-414B-8145-D98412F2B5DC}"/>
              </a:ext>
            </a:extLst>
          </p:cNvPr>
          <p:cNvSpPr/>
          <p:nvPr/>
        </p:nvSpPr>
        <p:spPr>
          <a:xfrm>
            <a:off x="4146193" y="2994170"/>
            <a:ext cx="137770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List of index chunks</a:t>
            </a:r>
          </a:p>
        </p:txBody>
      </p:sp>
      <p:sp>
        <p:nvSpPr>
          <p:cNvPr id="17" name="Rectangle 16">
            <a:extLst>
              <a:ext uri="{FF2B5EF4-FFF2-40B4-BE49-F238E27FC236}">
                <a16:creationId xmlns:a16="http://schemas.microsoft.com/office/drawing/2014/main" id="{EABCAFE2-8F4D-4D54-9419-A3E2B1522B01}"/>
              </a:ext>
            </a:extLst>
          </p:cNvPr>
          <p:cNvSpPr/>
          <p:nvPr/>
        </p:nvSpPr>
        <p:spPr>
          <a:xfrm>
            <a:off x="2215306"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18" name="Rectangle 17">
            <a:extLst>
              <a:ext uri="{FF2B5EF4-FFF2-40B4-BE49-F238E27FC236}">
                <a16:creationId xmlns:a16="http://schemas.microsoft.com/office/drawing/2014/main" id="{B3B484B6-42DF-41AC-8FAD-F393B6971448}"/>
              </a:ext>
            </a:extLst>
          </p:cNvPr>
          <p:cNvSpPr/>
          <p:nvPr/>
        </p:nvSpPr>
        <p:spPr>
          <a:xfrm>
            <a:off x="3691190"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19" name="Rectangle 18">
            <a:extLst>
              <a:ext uri="{FF2B5EF4-FFF2-40B4-BE49-F238E27FC236}">
                <a16:creationId xmlns:a16="http://schemas.microsoft.com/office/drawing/2014/main" id="{3B819964-660E-4947-ACF8-50D6C9E97EC5}"/>
              </a:ext>
            </a:extLst>
          </p:cNvPr>
          <p:cNvSpPr/>
          <p:nvPr/>
        </p:nvSpPr>
        <p:spPr>
          <a:xfrm>
            <a:off x="5167337"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20" name="Rectangle 19">
            <a:extLst>
              <a:ext uri="{FF2B5EF4-FFF2-40B4-BE49-F238E27FC236}">
                <a16:creationId xmlns:a16="http://schemas.microsoft.com/office/drawing/2014/main" id="{4BBEDE1E-6614-4E29-92BB-C53930F26C6D}"/>
              </a:ext>
            </a:extLst>
          </p:cNvPr>
          <p:cNvSpPr/>
          <p:nvPr/>
        </p:nvSpPr>
        <p:spPr>
          <a:xfrm>
            <a:off x="7347133"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21" name="TextBox 20">
            <a:extLst>
              <a:ext uri="{FF2B5EF4-FFF2-40B4-BE49-F238E27FC236}">
                <a16:creationId xmlns:a16="http://schemas.microsoft.com/office/drawing/2014/main" id="{4E875B21-9694-42F1-8E55-8977D767E68F}"/>
              </a:ext>
            </a:extLst>
          </p:cNvPr>
          <p:cNvSpPr txBox="1"/>
          <p:nvPr/>
        </p:nvSpPr>
        <p:spPr>
          <a:xfrm>
            <a:off x="6643484" y="1257467"/>
            <a:ext cx="350612" cy="461665"/>
          </a:xfrm>
          <a:prstGeom prst="rect">
            <a:avLst/>
          </a:prstGeom>
          <a:noFill/>
        </p:spPr>
        <p:txBody>
          <a:bodyPr wrap="square" rtlCol="0">
            <a:spAutoFit/>
          </a:bodyPr>
          <a:lstStyle/>
          <a:p>
            <a:r>
              <a:rPr lang="en-US" sz="2400" dirty="0"/>
              <a:t>…</a:t>
            </a:r>
          </a:p>
        </p:txBody>
      </p:sp>
      <p:sp>
        <p:nvSpPr>
          <p:cNvPr id="22" name="TextBox 21">
            <a:extLst>
              <a:ext uri="{FF2B5EF4-FFF2-40B4-BE49-F238E27FC236}">
                <a16:creationId xmlns:a16="http://schemas.microsoft.com/office/drawing/2014/main" id="{7BEA4846-65C7-46FA-942B-81AA7228BAF3}"/>
              </a:ext>
            </a:extLst>
          </p:cNvPr>
          <p:cNvSpPr txBox="1"/>
          <p:nvPr/>
        </p:nvSpPr>
        <p:spPr>
          <a:xfrm>
            <a:off x="727989" y="2281499"/>
            <a:ext cx="7855780" cy="646331"/>
          </a:xfrm>
          <a:prstGeom prst="rect">
            <a:avLst/>
          </a:prstGeom>
          <a:noFill/>
        </p:spPr>
        <p:txBody>
          <a:bodyPr wrap="square" rtlCol="0">
            <a:spAutoFit/>
          </a:bodyPr>
          <a:lstStyle/>
          <a:p>
            <a:r>
              <a:rPr lang="en-US" dirty="0"/>
              <a:t>The master index might itself be a set of files capturing the overall state of the search engine.</a:t>
            </a:r>
          </a:p>
        </p:txBody>
      </p:sp>
      <p:sp>
        <p:nvSpPr>
          <p:cNvPr id="24" name="Rectangle 23">
            <a:extLst>
              <a:ext uri="{FF2B5EF4-FFF2-40B4-BE49-F238E27FC236}">
                <a16:creationId xmlns:a16="http://schemas.microsoft.com/office/drawing/2014/main" id="{3AEC8DDB-8249-4124-BFCB-8004A78122ED}"/>
              </a:ext>
            </a:extLst>
          </p:cNvPr>
          <p:cNvSpPr/>
          <p:nvPr/>
        </p:nvSpPr>
        <p:spPr>
          <a:xfrm>
            <a:off x="747009" y="467453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List of URLS</a:t>
            </a:r>
          </a:p>
        </p:txBody>
      </p:sp>
      <p:sp>
        <p:nvSpPr>
          <p:cNvPr id="25" name="Rectangle 24">
            <a:extLst>
              <a:ext uri="{FF2B5EF4-FFF2-40B4-BE49-F238E27FC236}">
                <a16:creationId xmlns:a16="http://schemas.microsoft.com/office/drawing/2014/main" id="{12A38C75-49A6-4B25-AC9D-8D6A2D45B845}"/>
              </a:ext>
            </a:extLst>
          </p:cNvPr>
          <p:cNvSpPr/>
          <p:nvPr/>
        </p:nvSpPr>
        <p:spPr>
          <a:xfrm>
            <a:off x="2124716" y="4674532"/>
            <a:ext cx="6407204"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Inverted word index</a:t>
            </a:r>
          </a:p>
        </p:txBody>
      </p:sp>
      <p:sp>
        <p:nvSpPr>
          <p:cNvPr id="30" name="TextBox 29">
            <a:extLst>
              <a:ext uri="{FF2B5EF4-FFF2-40B4-BE49-F238E27FC236}">
                <a16:creationId xmlns:a16="http://schemas.microsoft.com/office/drawing/2014/main" id="{047C8F84-7F57-401A-A1EF-2522DDD05F6D}"/>
              </a:ext>
            </a:extLst>
          </p:cNvPr>
          <p:cNvSpPr txBox="1"/>
          <p:nvPr/>
        </p:nvSpPr>
        <p:spPr>
          <a:xfrm>
            <a:off x="747009" y="4226023"/>
            <a:ext cx="7855780" cy="369332"/>
          </a:xfrm>
          <a:prstGeom prst="rect">
            <a:avLst/>
          </a:prstGeom>
          <a:noFill/>
        </p:spPr>
        <p:txBody>
          <a:bodyPr wrap="square" rtlCol="0">
            <a:spAutoFit/>
          </a:bodyPr>
          <a:lstStyle/>
          <a:p>
            <a:r>
              <a:rPr lang="en-US" dirty="0"/>
              <a:t>Each index chunk</a:t>
            </a:r>
          </a:p>
        </p:txBody>
      </p:sp>
      <p:sp>
        <p:nvSpPr>
          <p:cNvPr id="31" name="Rectangle 30">
            <a:extLst>
              <a:ext uri="{FF2B5EF4-FFF2-40B4-BE49-F238E27FC236}">
                <a16:creationId xmlns:a16="http://schemas.microsoft.com/office/drawing/2014/main" id="{A65DD8FA-996D-4A08-B9A3-E94DEBA891F5}"/>
              </a:ext>
            </a:extLst>
          </p:cNvPr>
          <p:cNvSpPr/>
          <p:nvPr/>
        </p:nvSpPr>
        <p:spPr>
          <a:xfrm>
            <a:off x="2465972" y="3007007"/>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Frontier</a:t>
            </a:r>
          </a:p>
        </p:txBody>
      </p:sp>
      <p:sp>
        <p:nvSpPr>
          <p:cNvPr id="32" name="Rectangle 31">
            <a:extLst>
              <a:ext uri="{FF2B5EF4-FFF2-40B4-BE49-F238E27FC236}">
                <a16:creationId xmlns:a16="http://schemas.microsoft.com/office/drawing/2014/main" id="{3742BD64-4E6A-472A-808C-952544311FEC}"/>
              </a:ext>
            </a:extLst>
          </p:cNvPr>
          <p:cNvSpPr/>
          <p:nvPr/>
        </p:nvSpPr>
        <p:spPr>
          <a:xfrm>
            <a:off x="727989" y="3007007"/>
            <a:ext cx="148731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Configuration settings</a:t>
            </a:r>
          </a:p>
        </p:txBody>
      </p:sp>
    </p:spTree>
    <p:extLst>
      <p:ext uri="{BB962C8B-B14F-4D97-AF65-F5344CB8AC3E}">
        <p14:creationId xmlns:p14="http://schemas.microsoft.com/office/powerpoint/2010/main" val="861426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D11994-4D8F-4172-865A-0EF14D386BB0}"/>
              </a:ext>
            </a:extLst>
          </p:cNvPr>
          <p:cNvSpPr/>
          <p:nvPr/>
        </p:nvSpPr>
        <p:spPr>
          <a:xfrm>
            <a:off x="727989" y="1068836"/>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Master index</a:t>
            </a:r>
          </a:p>
        </p:txBody>
      </p:sp>
      <p:sp>
        <p:nvSpPr>
          <p:cNvPr id="9" name="TextBox 8">
            <a:extLst>
              <a:ext uri="{FF2B5EF4-FFF2-40B4-BE49-F238E27FC236}">
                <a16:creationId xmlns:a16="http://schemas.microsoft.com/office/drawing/2014/main" id="{AA57B34F-4537-4D71-814E-D2C442192D42}"/>
              </a:ext>
            </a:extLst>
          </p:cNvPr>
          <p:cNvSpPr txBox="1"/>
          <p:nvPr/>
        </p:nvSpPr>
        <p:spPr>
          <a:xfrm>
            <a:off x="727989" y="618187"/>
            <a:ext cx="7855780" cy="369332"/>
          </a:xfrm>
          <a:prstGeom prst="rect">
            <a:avLst/>
          </a:prstGeom>
          <a:noFill/>
        </p:spPr>
        <p:txBody>
          <a:bodyPr wrap="square" rtlCol="0">
            <a:spAutoFit/>
          </a:bodyPr>
          <a:lstStyle/>
          <a:p>
            <a:r>
              <a:rPr lang="en-US" dirty="0"/>
              <a:t>A search engine index is typically a set of files</a:t>
            </a:r>
          </a:p>
        </p:txBody>
      </p:sp>
      <p:sp>
        <p:nvSpPr>
          <p:cNvPr id="17" name="Rectangle 16">
            <a:extLst>
              <a:ext uri="{FF2B5EF4-FFF2-40B4-BE49-F238E27FC236}">
                <a16:creationId xmlns:a16="http://schemas.microsoft.com/office/drawing/2014/main" id="{EABCAFE2-8F4D-4D54-9419-A3E2B1522B01}"/>
              </a:ext>
            </a:extLst>
          </p:cNvPr>
          <p:cNvSpPr/>
          <p:nvPr/>
        </p:nvSpPr>
        <p:spPr>
          <a:xfrm>
            <a:off x="2215306"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18" name="Rectangle 17">
            <a:extLst>
              <a:ext uri="{FF2B5EF4-FFF2-40B4-BE49-F238E27FC236}">
                <a16:creationId xmlns:a16="http://schemas.microsoft.com/office/drawing/2014/main" id="{B3B484B6-42DF-41AC-8FAD-F393B6971448}"/>
              </a:ext>
            </a:extLst>
          </p:cNvPr>
          <p:cNvSpPr/>
          <p:nvPr/>
        </p:nvSpPr>
        <p:spPr>
          <a:xfrm>
            <a:off x="3691190"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19" name="Rectangle 18">
            <a:extLst>
              <a:ext uri="{FF2B5EF4-FFF2-40B4-BE49-F238E27FC236}">
                <a16:creationId xmlns:a16="http://schemas.microsoft.com/office/drawing/2014/main" id="{3B819964-660E-4947-ACF8-50D6C9E97EC5}"/>
              </a:ext>
            </a:extLst>
          </p:cNvPr>
          <p:cNvSpPr/>
          <p:nvPr/>
        </p:nvSpPr>
        <p:spPr>
          <a:xfrm>
            <a:off x="5167337"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20" name="Rectangle 19">
            <a:extLst>
              <a:ext uri="{FF2B5EF4-FFF2-40B4-BE49-F238E27FC236}">
                <a16:creationId xmlns:a16="http://schemas.microsoft.com/office/drawing/2014/main" id="{4BBEDE1E-6614-4E29-92BB-C53930F26C6D}"/>
              </a:ext>
            </a:extLst>
          </p:cNvPr>
          <p:cNvSpPr/>
          <p:nvPr/>
        </p:nvSpPr>
        <p:spPr>
          <a:xfrm>
            <a:off x="7347133" y="1066573"/>
            <a:ext cx="118478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 chunk</a:t>
            </a:r>
          </a:p>
        </p:txBody>
      </p:sp>
      <p:sp>
        <p:nvSpPr>
          <p:cNvPr id="21" name="TextBox 20">
            <a:extLst>
              <a:ext uri="{FF2B5EF4-FFF2-40B4-BE49-F238E27FC236}">
                <a16:creationId xmlns:a16="http://schemas.microsoft.com/office/drawing/2014/main" id="{4E875B21-9694-42F1-8E55-8977D767E68F}"/>
              </a:ext>
            </a:extLst>
          </p:cNvPr>
          <p:cNvSpPr txBox="1"/>
          <p:nvPr/>
        </p:nvSpPr>
        <p:spPr>
          <a:xfrm>
            <a:off x="6643484" y="1257467"/>
            <a:ext cx="350612" cy="461665"/>
          </a:xfrm>
          <a:prstGeom prst="rect">
            <a:avLst/>
          </a:prstGeom>
          <a:noFill/>
        </p:spPr>
        <p:txBody>
          <a:bodyPr wrap="square" rtlCol="0">
            <a:spAutoFit/>
          </a:bodyPr>
          <a:lstStyle/>
          <a:p>
            <a:r>
              <a:rPr lang="en-US" sz="2400" dirty="0"/>
              <a:t>…</a:t>
            </a:r>
          </a:p>
        </p:txBody>
      </p:sp>
      <p:sp>
        <p:nvSpPr>
          <p:cNvPr id="22" name="TextBox 21">
            <a:extLst>
              <a:ext uri="{FF2B5EF4-FFF2-40B4-BE49-F238E27FC236}">
                <a16:creationId xmlns:a16="http://schemas.microsoft.com/office/drawing/2014/main" id="{7BEA4846-65C7-46FA-942B-81AA7228BAF3}"/>
              </a:ext>
            </a:extLst>
          </p:cNvPr>
          <p:cNvSpPr txBox="1"/>
          <p:nvPr/>
        </p:nvSpPr>
        <p:spPr>
          <a:xfrm>
            <a:off x="727989" y="2281499"/>
            <a:ext cx="7855780" cy="1946687"/>
          </a:xfrm>
          <a:prstGeom prst="rect">
            <a:avLst/>
          </a:prstGeom>
          <a:noFill/>
        </p:spPr>
        <p:txBody>
          <a:bodyPr wrap="square" rtlCol="0">
            <a:spAutoFit/>
          </a:bodyPr>
          <a:lstStyle/>
          <a:p>
            <a:pPr>
              <a:spcBef>
                <a:spcPts val="1500"/>
              </a:spcBef>
            </a:pPr>
            <a:r>
              <a:rPr lang="en-US" dirty="0"/>
              <a:t>Typically, as pages are crawled and parsed, they’re added to the next index chunk under construction.  Once a chunk is full, you start filling a new chunk.  Don’t make them too small nor too big, but there’s a huge in-between.  Common choices might be a few hundred megabytes.</a:t>
            </a:r>
          </a:p>
          <a:p>
            <a:pPr>
              <a:spcBef>
                <a:spcPts val="1500"/>
              </a:spcBef>
            </a:pPr>
            <a:r>
              <a:rPr lang="en-US" dirty="0"/>
              <a:t>When a query comes in, each chunk must be searched, either sequentially or in parallel with separate threads.</a:t>
            </a:r>
          </a:p>
        </p:txBody>
      </p:sp>
    </p:spTree>
    <p:extLst>
      <p:ext uri="{BB962C8B-B14F-4D97-AF65-F5344CB8AC3E}">
        <p14:creationId xmlns:p14="http://schemas.microsoft.com/office/powerpoint/2010/main" val="384428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8A6916-5044-414E-9777-6EFEDD65BB14}"/>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FC3334D-E670-4832-9BD4-5E5AD153E420}"/>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5C0B8DB1-F04C-4E77-9B04-5B00EC923190}"/>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2455F34A-1833-4CFC-82B0-37933AA79334}"/>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A6870A22-8154-41FB-A60E-E41F16EFB4AD}"/>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0DFFA098-0341-43A1-AAE2-5154D1169B09}"/>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D2E0828F-C753-4380-8DA9-C76D9967C282}"/>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0" name="Rectangle 9">
            <a:extLst>
              <a:ext uri="{FF2B5EF4-FFF2-40B4-BE49-F238E27FC236}">
                <a16:creationId xmlns:a16="http://schemas.microsoft.com/office/drawing/2014/main" id="{33F8184E-AE28-4FAE-BA49-3C953775FCB1}"/>
              </a:ext>
            </a:extLst>
          </p:cNvPr>
          <p:cNvSpPr/>
          <p:nvPr/>
        </p:nvSpPr>
        <p:spPr>
          <a:xfrm>
            <a:off x="727989" y="2779580"/>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CBBD87-70B0-4092-B6C6-0169B46040BF}"/>
              </a:ext>
            </a:extLst>
          </p:cNvPr>
          <p:cNvSpPr/>
          <p:nvPr/>
        </p:nvSpPr>
        <p:spPr>
          <a:xfrm>
            <a:off x="727989" y="2779580"/>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404B72A0-B39F-4F30-8480-4B3AA4CB8547}"/>
              </a:ext>
            </a:extLst>
          </p:cNvPr>
          <p:cNvSpPr/>
          <p:nvPr/>
        </p:nvSpPr>
        <p:spPr>
          <a:xfrm>
            <a:off x="2105696" y="2779579"/>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0BD6581-13AC-45A9-8ABA-C168A1FAC0C6}"/>
              </a:ext>
            </a:extLst>
          </p:cNvPr>
          <p:cNvSpPr/>
          <p:nvPr/>
        </p:nvSpPr>
        <p:spPr>
          <a:xfrm>
            <a:off x="3535251" y="2777319"/>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8CAC36F2-D8C3-48D6-85CB-9DD44918A2EF}"/>
              </a:ext>
            </a:extLst>
          </p:cNvPr>
          <p:cNvSpPr/>
          <p:nvPr/>
        </p:nvSpPr>
        <p:spPr>
          <a:xfrm>
            <a:off x="4964807"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7255592-0F40-4412-AA88-9FD485F0E8C6}"/>
              </a:ext>
            </a:extLst>
          </p:cNvPr>
          <p:cNvSpPr/>
          <p:nvPr/>
        </p:nvSpPr>
        <p:spPr>
          <a:xfrm>
            <a:off x="5602311"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70C81402-5B8E-44E2-B159-B0FCCBE57B2A}"/>
              </a:ext>
            </a:extLst>
          </p:cNvPr>
          <p:cNvSpPr/>
          <p:nvPr/>
        </p:nvSpPr>
        <p:spPr>
          <a:xfrm>
            <a:off x="6239815"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8FACC74C-2365-4B79-8388-685EF9E776BA}"/>
              </a:ext>
            </a:extLst>
          </p:cNvPr>
          <p:cNvSpPr/>
          <p:nvPr/>
        </p:nvSpPr>
        <p:spPr>
          <a:xfrm>
            <a:off x="7514823" y="2777318"/>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3800A941-88A1-45AE-891E-E7C3431C6895}"/>
              </a:ext>
            </a:extLst>
          </p:cNvPr>
          <p:cNvSpPr/>
          <p:nvPr/>
        </p:nvSpPr>
        <p:spPr>
          <a:xfrm>
            <a:off x="6877317" y="2779579"/>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BB960AEF-1A8A-4A96-8BD7-F9947614330C}"/>
              </a:ext>
            </a:extLst>
          </p:cNvPr>
          <p:cNvSpPr txBox="1"/>
          <p:nvPr/>
        </p:nvSpPr>
        <p:spPr>
          <a:xfrm>
            <a:off x="727989" y="618187"/>
            <a:ext cx="7855780" cy="369332"/>
          </a:xfrm>
          <a:prstGeom prst="rect">
            <a:avLst/>
          </a:prstGeom>
          <a:noFill/>
        </p:spPr>
        <p:txBody>
          <a:bodyPr wrap="square" rtlCol="0">
            <a:spAutoFit/>
          </a:bodyPr>
          <a:lstStyle/>
          <a:p>
            <a:r>
              <a:rPr lang="en-US" dirty="0"/>
              <a:t>The inverted word index within a chunk.</a:t>
            </a:r>
          </a:p>
        </p:txBody>
      </p:sp>
      <p:sp>
        <p:nvSpPr>
          <p:cNvPr id="23" name="TextBox 22">
            <a:extLst>
              <a:ext uri="{FF2B5EF4-FFF2-40B4-BE49-F238E27FC236}">
                <a16:creationId xmlns:a16="http://schemas.microsoft.com/office/drawing/2014/main" id="{88799369-9A8C-4547-8D67-B93A69214F85}"/>
              </a:ext>
            </a:extLst>
          </p:cNvPr>
          <p:cNvSpPr txBox="1"/>
          <p:nvPr/>
        </p:nvSpPr>
        <p:spPr>
          <a:xfrm>
            <a:off x="727989" y="2405724"/>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C4459789-2AD2-4DF7-B962-429FFA5FF247}"/>
              </a:ext>
            </a:extLst>
          </p:cNvPr>
          <p:cNvSpPr/>
          <p:nvPr/>
        </p:nvSpPr>
        <p:spPr>
          <a:xfrm>
            <a:off x="727989" y="446456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022BE36B-4D27-4D7B-A821-FC1434C8C910}"/>
              </a:ext>
            </a:extLst>
          </p:cNvPr>
          <p:cNvSpPr/>
          <p:nvPr/>
        </p:nvSpPr>
        <p:spPr>
          <a:xfrm>
            <a:off x="2105696" y="4464565"/>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605E8471-A681-4FF4-96C6-B059260BC861}"/>
              </a:ext>
            </a:extLst>
          </p:cNvPr>
          <p:cNvSpPr txBox="1"/>
          <p:nvPr/>
        </p:nvSpPr>
        <p:spPr>
          <a:xfrm>
            <a:off x="727989" y="4090710"/>
            <a:ext cx="7855780" cy="369332"/>
          </a:xfrm>
          <a:prstGeom prst="rect">
            <a:avLst/>
          </a:prstGeom>
          <a:noFill/>
        </p:spPr>
        <p:txBody>
          <a:bodyPr wrap="square" rtlCol="0">
            <a:spAutoFit/>
          </a:bodyPr>
          <a:lstStyle/>
          <a:p>
            <a:r>
              <a:rPr lang="en-US" dirty="0"/>
              <a:t>An individual post</a:t>
            </a:r>
          </a:p>
        </p:txBody>
      </p:sp>
    </p:spTree>
    <p:extLst>
      <p:ext uri="{BB962C8B-B14F-4D97-AF65-F5344CB8AC3E}">
        <p14:creationId xmlns:p14="http://schemas.microsoft.com/office/powerpoint/2010/main" val="1473703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8A6916-5044-414E-9777-6EFEDD65BB14}"/>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FC3334D-E670-4832-9BD4-5E5AD153E420}"/>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5C0B8DB1-F04C-4E77-9B04-5B00EC923190}"/>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2455F34A-1833-4CFC-82B0-37933AA79334}"/>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A6870A22-8154-41FB-A60E-E41F16EFB4AD}"/>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0DFFA098-0341-43A1-AAE2-5154D1169B09}"/>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D2E0828F-C753-4380-8DA9-C76D9967C282}"/>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BB960AEF-1A8A-4A96-8BD7-F9947614330C}"/>
              </a:ext>
            </a:extLst>
          </p:cNvPr>
          <p:cNvSpPr txBox="1"/>
          <p:nvPr/>
        </p:nvSpPr>
        <p:spPr>
          <a:xfrm>
            <a:off x="727989" y="618187"/>
            <a:ext cx="7855780" cy="369332"/>
          </a:xfrm>
          <a:prstGeom prst="rect">
            <a:avLst/>
          </a:prstGeom>
          <a:noFill/>
        </p:spPr>
        <p:txBody>
          <a:bodyPr wrap="square" rtlCol="0">
            <a:spAutoFit/>
          </a:bodyPr>
          <a:lstStyle/>
          <a:p>
            <a:r>
              <a:rPr lang="en-US" dirty="0"/>
              <a:t>The dictionary</a:t>
            </a:r>
          </a:p>
        </p:txBody>
      </p:sp>
      <p:sp>
        <p:nvSpPr>
          <p:cNvPr id="4" name="TextBox 3">
            <a:extLst>
              <a:ext uri="{FF2B5EF4-FFF2-40B4-BE49-F238E27FC236}">
                <a16:creationId xmlns:a16="http://schemas.microsoft.com/office/drawing/2014/main" id="{D6B9FD17-1AA7-4EF2-BDD4-FACED547B25D}"/>
              </a:ext>
            </a:extLst>
          </p:cNvPr>
          <p:cNvSpPr txBox="1"/>
          <p:nvPr/>
        </p:nvSpPr>
        <p:spPr>
          <a:xfrm>
            <a:off x="734428" y="2195848"/>
            <a:ext cx="7849341" cy="3139321"/>
          </a:xfrm>
          <a:prstGeom prst="rect">
            <a:avLst/>
          </a:prstGeom>
          <a:noFill/>
        </p:spPr>
        <p:txBody>
          <a:bodyPr wrap="square" rtlCol="0">
            <a:spAutoFit/>
          </a:bodyPr>
          <a:lstStyle/>
          <a:p>
            <a:r>
              <a:rPr lang="en-US" dirty="0"/>
              <a:t>Dictionary contains:</a:t>
            </a:r>
          </a:p>
          <a:p>
            <a:pPr marL="342900" indent="-342900">
              <a:buFont typeface="+mj-lt"/>
              <a:buAutoNum type="arabicPeriod"/>
            </a:pPr>
            <a:r>
              <a:rPr lang="en-US" dirty="0"/>
              <a:t>Number of tokens in the index.</a:t>
            </a:r>
          </a:p>
          <a:p>
            <a:pPr marL="342900" indent="-342900">
              <a:buFont typeface="+mj-lt"/>
              <a:buAutoNum type="arabicPeriod"/>
            </a:pPr>
            <a:r>
              <a:rPr lang="en-US" dirty="0"/>
              <a:t>Number of unique tokens in the index.</a:t>
            </a:r>
          </a:p>
          <a:p>
            <a:pPr marL="342900" indent="-342900">
              <a:buFont typeface="+mj-lt"/>
              <a:buAutoNum type="arabicPeriod"/>
            </a:pPr>
            <a:r>
              <a:rPr lang="en-US" dirty="0"/>
              <a:t>Number of documents in the index.</a:t>
            </a:r>
          </a:p>
          <a:p>
            <a:pPr marL="342900" indent="-342900">
              <a:buFont typeface="+mj-lt"/>
              <a:buAutoNum type="arabicPeriod"/>
            </a:pPr>
            <a:r>
              <a:rPr lang="en-US" dirty="0"/>
              <a:t>Hash table to translate from token to offset to the posting list.</a:t>
            </a:r>
          </a:p>
          <a:p>
            <a:pPr marL="342900" indent="-342900">
              <a:buFont typeface="+mj-lt"/>
              <a:buAutoNum type="arabicPeriod"/>
            </a:pPr>
            <a:r>
              <a:rPr lang="en-US" dirty="0"/>
              <a:t>Since collisions are possible, it’s possible you might have to skip over the collisions, likely pasted one after another.</a:t>
            </a:r>
          </a:p>
          <a:p>
            <a:pPr marL="342900" indent="-342900">
              <a:buFont typeface="+mj-lt"/>
              <a:buAutoNum type="arabicPeriod"/>
            </a:pPr>
            <a:endParaRPr lang="en-US" dirty="0"/>
          </a:p>
          <a:p>
            <a:r>
              <a:rPr lang="en-US" dirty="0"/>
              <a:t>Tokens can be decorated to distinguish words in the title vs. the body or URL, etc., and to create special tokens, e.g., end-of-document.</a:t>
            </a:r>
          </a:p>
          <a:p>
            <a:endParaRPr lang="en-US" dirty="0"/>
          </a:p>
        </p:txBody>
      </p:sp>
    </p:spTree>
    <p:extLst>
      <p:ext uri="{BB962C8B-B14F-4D97-AF65-F5344CB8AC3E}">
        <p14:creationId xmlns:p14="http://schemas.microsoft.com/office/powerpoint/2010/main" val="3161705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F071F-B577-31A0-AFF9-5F9B9685B9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52E392-9B76-FF83-A360-E4C270E481EF}"/>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12AAF2-0F18-55FA-88E3-3268A9072974}"/>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4EF51B75-220E-C2BC-EAD5-C51DEBD81375}"/>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5C7A1CF5-2616-A223-70F5-8F1FA7D9B6CE}"/>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03921E1B-926A-D032-3DBB-6E4A56C4BFF9}"/>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D963461A-B67E-1242-FB9A-C436EF1F0A0A}"/>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F5324722-E0C0-1EF8-6237-73EFBF1D4522}"/>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ABAB8AD3-A6FB-5E3A-4F28-BB0087530085}"/>
              </a:ext>
            </a:extLst>
          </p:cNvPr>
          <p:cNvSpPr txBox="1"/>
          <p:nvPr/>
        </p:nvSpPr>
        <p:spPr>
          <a:xfrm>
            <a:off x="727989" y="618187"/>
            <a:ext cx="7855780" cy="369332"/>
          </a:xfrm>
          <a:prstGeom prst="rect">
            <a:avLst/>
          </a:prstGeom>
          <a:noFill/>
        </p:spPr>
        <p:txBody>
          <a:bodyPr wrap="square" rtlCol="0">
            <a:spAutoFit/>
          </a:bodyPr>
          <a:lstStyle/>
          <a:p>
            <a:r>
              <a:rPr lang="en-US" dirty="0"/>
              <a:t>The dictionary</a:t>
            </a:r>
          </a:p>
        </p:txBody>
      </p:sp>
      <p:sp>
        <p:nvSpPr>
          <p:cNvPr id="4" name="TextBox 3">
            <a:extLst>
              <a:ext uri="{FF2B5EF4-FFF2-40B4-BE49-F238E27FC236}">
                <a16:creationId xmlns:a16="http://schemas.microsoft.com/office/drawing/2014/main" id="{F37038EF-F28D-D5EC-4A27-00460EFC8AE6}"/>
              </a:ext>
            </a:extLst>
          </p:cNvPr>
          <p:cNvSpPr txBox="1"/>
          <p:nvPr/>
        </p:nvSpPr>
        <p:spPr>
          <a:xfrm>
            <a:off x="734428" y="2195848"/>
            <a:ext cx="7855780" cy="2416046"/>
          </a:xfrm>
          <a:prstGeom prst="rect">
            <a:avLst/>
          </a:prstGeom>
          <a:noFill/>
        </p:spPr>
        <p:txBody>
          <a:bodyPr wrap="square" rtlCol="0">
            <a:spAutoFit/>
          </a:bodyPr>
          <a:lstStyle/>
          <a:p>
            <a:pPr marL="0" indent="0">
              <a:spcBef>
                <a:spcPts val="1500"/>
              </a:spcBef>
              <a:buNone/>
            </a:pPr>
            <a:r>
              <a:rPr lang="en-US" sz="1800" dirty="0"/>
              <a:t>Words are usually case-folded in the dictionary.</a:t>
            </a:r>
          </a:p>
          <a:p>
            <a:pPr marL="0" indent="0">
              <a:spcBef>
                <a:spcPts val="1500"/>
              </a:spcBef>
              <a:buNone/>
            </a:pPr>
            <a:r>
              <a:rPr lang="en-US" sz="1800" dirty="0"/>
              <a:t>Outer punctuation, </a:t>
            </a:r>
            <a:r>
              <a:rPr lang="en-US" dirty="0"/>
              <a:t>e.g., a comma at the end of a word, is usually discarded.  S</a:t>
            </a:r>
            <a:r>
              <a:rPr lang="en-US" sz="1800" dirty="0"/>
              <a:t>pecial characters, accents, and numbers is sometimes discarded.</a:t>
            </a:r>
          </a:p>
          <a:p>
            <a:pPr marL="0" indent="0">
              <a:spcBef>
                <a:spcPts val="1500"/>
              </a:spcBef>
              <a:buNone/>
            </a:pPr>
            <a:r>
              <a:rPr lang="en-US" sz="1800" dirty="0"/>
              <a:t>May do stemming, lemmatization and/or stop word elimination but it’s unclear how helpful this is.  Tends to increase the number of matches but recall isn’t as important for a search engine as precision.</a:t>
            </a:r>
          </a:p>
          <a:p>
            <a:endParaRPr lang="en-US" dirty="0"/>
          </a:p>
        </p:txBody>
      </p:sp>
    </p:spTree>
    <p:extLst>
      <p:ext uri="{BB962C8B-B14F-4D97-AF65-F5344CB8AC3E}">
        <p14:creationId xmlns:p14="http://schemas.microsoft.com/office/powerpoint/2010/main" val="1447782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4C887-8F77-4D53-8C7B-DCFB1A2A6BEA}"/>
              </a:ext>
            </a:extLst>
          </p:cNvPr>
          <p:cNvSpPr>
            <a:spLocks noGrp="1"/>
          </p:cNvSpPr>
          <p:nvPr>
            <p:ph type="title"/>
          </p:nvPr>
        </p:nvSpPr>
        <p:spPr/>
        <p:txBody>
          <a:bodyPr/>
          <a:lstStyle/>
          <a:p>
            <a:r>
              <a:rPr lang="en-US" dirty="0"/>
              <a:t>stemming and lemmatization</a:t>
            </a:r>
          </a:p>
        </p:txBody>
      </p:sp>
      <p:sp>
        <p:nvSpPr>
          <p:cNvPr id="3" name="Content Placeholder 2">
            <a:extLst>
              <a:ext uri="{FF2B5EF4-FFF2-40B4-BE49-F238E27FC236}">
                <a16:creationId xmlns:a16="http://schemas.microsoft.com/office/drawing/2014/main" id="{2D6B75F4-1B64-4133-A3BA-A3A60DEC20D6}"/>
              </a:ext>
            </a:extLst>
          </p:cNvPr>
          <p:cNvSpPr>
            <a:spLocks noGrp="1"/>
          </p:cNvSpPr>
          <p:nvPr>
            <p:ph idx="1"/>
          </p:nvPr>
        </p:nvSpPr>
        <p:spPr/>
        <p:txBody>
          <a:bodyPr>
            <a:normAutofit/>
          </a:bodyPr>
          <a:lstStyle/>
          <a:p>
            <a:pPr marL="514350" indent="-514350">
              <a:spcBef>
                <a:spcPts val="1600"/>
              </a:spcBef>
              <a:buFont typeface="+mj-lt"/>
              <a:buAutoNum type="arabicPeriod"/>
            </a:pPr>
            <a:r>
              <a:rPr lang="en-US" sz="2000" dirty="0"/>
              <a:t>The common goal is to reduce a word a simpler form.</a:t>
            </a:r>
          </a:p>
          <a:p>
            <a:pPr marL="514350" indent="-514350">
              <a:spcBef>
                <a:spcPts val="1600"/>
              </a:spcBef>
              <a:buFont typeface="+mj-lt"/>
              <a:buAutoNum type="arabicPeriod"/>
            </a:pPr>
            <a:r>
              <a:rPr lang="en-US" sz="2000" dirty="0"/>
              <a:t>Stemming reduces a token to </a:t>
            </a:r>
            <a:r>
              <a:rPr lang="en-US" sz="2000" i="1" dirty="0"/>
              <a:t>pseudostems</a:t>
            </a:r>
            <a:r>
              <a:rPr lang="en-US" sz="2000" dirty="0"/>
              <a:t> (not necessarily real words) using a heuristic process that chops off or replaces prefixes or suffixes.</a:t>
            </a:r>
          </a:p>
          <a:p>
            <a:pPr marL="514350" indent="-514350">
              <a:spcBef>
                <a:spcPts val="1600"/>
              </a:spcBef>
              <a:buFont typeface="+mj-lt"/>
              <a:buAutoNum type="arabicPeriod"/>
            </a:pPr>
            <a:r>
              <a:rPr lang="en-US" sz="2000" dirty="0"/>
              <a:t>Lemmatization uses a vocabulary to find the dictionary form of the word, known as a lemma.</a:t>
            </a:r>
          </a:p>
          <a:p>
            <a:pPr marL="514350" indent="-514350">
              <a:spcBef>
                <a:spcPts val="1600"/>
              </a:spcBef>
              <a:buFont typeface="+mj-lt"/>
              <a:buAutoNum type="arabicPeriod"/>
            </a:pPr>
            <a:r>
              <a:rPr lang="en-US" sz="2000" dirty="0"/>
              <a:t>This is a special case of normalization, like lower-casing all the letters.</a:t>
            </a:r>
          </a:p>
        </p:txBody>
      </p:sp>
      <p:sp>
        <p:nvSpPr>
          <p:cNvPr id="4" name="Slide Number Placeholder 3">
            <a:extLst>
              <a:ext uri="{FF2B5EF4-FFF2-40B4-BE49-F238E27FC236}">
                <a16:creationId xmlns:a16="http://schemas.microsoft.com/office/drawing/2014/main" id="{39156845-FF04-4DBA-BF76-5C4BD1246015}"/>
              </a:ext>
            </a:extLst>
          </p:cNvPr>
          <p:cNvSpPr>
            <a:spLocks noGrp="1"/>
          </p:cNvSpPr>
          <p:nvPr>
            <p:ph type="sldNum" sz="quarter" idx="12"/>
          </p:nvPr>
        </p:nvSpPr>
        <p:spPr/>
        <p:txBody>
          <a:bodyPr/>
          <a:lstStyle/>
          <a:p>
            <a:fld id="{F8D59B09-23C8-46BA-B508-CE17BADF421E}" type="slidenum">
              <a:rPr lang="en-US" smtClean="0"/>
              <a:pPr/>
              <a:t>29</a:t>
            </a:fld>
            <a:endParaRPr lang="en-US"/>
          </a:p>
        </p:txBody>
      </p:sp>
    </p:spTree>
    <p:extLst>
      <p:ext uri="{BB962C8B-B14F-4D97-AF65-F5344CB8AC3E}">
        <p14:creationId xmlns:p14="http://schemas.microsoft.com/office/powerpoint/2010/main" val="14530286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8D14-548D-4713-9576-388E1087B76C}"/>
              </a:ext>
            </a:extLst>
          </p:cNvPr>
          <p:cNvSpPr>
            <a:spLocks noGrp="1"/>
          </p:cNvSpPr>
          <p:nvPr>
            <p:ph type="title"/>
          </p:nvPr>
        </p:nvSpPr>
        <p:spPr/>
        <p:txBody>
          <a:bodyPr/>
          <a:lstStyle/>
          <a:p>
            <a:r>
              <a:rPr lang="en-US" dirty="0"/>
              <a:t>Porter stemmer</a:t>
            </a:r>
          </a:p>
        </p:txBody>
      </p:sp>
      <p:sp>
        <p:nvSpPr>
          <p:cNvPr id="3" name="Content Placeholder 2">
            <a:extLst>
              <a:ext uri="{FF2B5EF4-FFF2-40B4-BE49-F238E27FC236}">
                <a16:creationId xmlns:a16="http://schemas.microsoft.com/office/drawing/2014/main" id="{1B4FC784-E39E-4F57-9EFA-FCD5A01F0DCD}"/>
              </a:ext>
            </a:extLst>
          </p:cNvPr>
          <p:cNvSpPr>
            <a:spLocks noGrp="1"/>
          </p:cNvSpPr>
          <p:nvPr>
            <p:ph idx="1"/>
          </p:nvPr>
        </p:nvSpPr>
        <p:spPr>
          <a:xfrm>
            <a:off x="851876" y="1600200"/>
            <a:ext cx="7834923" cy="4525963"/>
          </a:xfrm>
        </p:spPr>
        <p:txBody>
          <a:bodyPr>
            <a:normAutofit/>
          </a:bodyPr>
          <a:lstStyle/>
          <a:p>
            <a:pPr marL="0" indent="0">
              <a:buNone/>
            </a:pPr>
            <a:r>
              <a:rPr lang="en-US" sz="2000" dirty="0"/>
              <a:t>M.R. Porter, </a:t>
            </a:r>
            <a:r>
              <a:rPr lang="en-US" sz="2000" i="1" dirty="0"/>
              <a:t>“An algorithm for suffix stripping”, </a:t>
            </a:r>
            <a:r>
              <a:rPr lang="en-US" sz="2000" dirty="0"/>
              <a:t>1980. </a:t>
            </a:r>
            <a:r>
              <a:rPr lang="en-US" sz="2000" dirty="0">
                <a:hlinkClick r:id="rId3"/>
              </a:rPr>
              <a:t>https://tartarus.org/martin/PorterStemmer/def.txt</a:t>
            </a:r>
            <a:endParaRPr lang="en-US" sz="2000" dirty="0"/>
          </a:p>
          <a:p>
            <a:pPr marL="0" indent="0">
              <a:buNone/>
            </a:pPr>
            <a:r>
              <a:rPr lang="en-US" sz="2000" dirty="0"/>
              <a:t>Probably the most popular.</a:t>
            </a:r>
          </a:p>
          <a:p>
            <a:pPr marL="0" indent="0">
              <a:buNone/>
            </a:pPr>
            <a:r>
              <a:rPr lang="en-US" sz="2000" dirty="0"/>
              <a:t>Uses 5 phases of word reductions.</a:t>
            </a:r>
          </a:p>
          <a:p>
            <a:pPr marL="0" indent="0">
              <a:buNone/>
            </a:pPr>
            <a:r>
              <a:rPr lang="en-US" sz="2000" dirty="0"/>
              <a:t>Each phase has rules for replacing the longest suffix.</a:t>
            </a:r>
          </a:p>
          <a:p>
            <a:pPr marL="0" indent="0">
              <a:buNone/>
            </a:pPr>
            <a:r>
              <a:rPr lang="en-US" sz="2000" dirty="0"/>
              <a:t>Downloadable as a library but off-limits for the project.</a:t>
            </a:r>
          </a:p>
        </p:txBody>
      </p:sp>
      <p:sp>
        <p:nvSpPr>
          <p:cNvPr id="4" name="Slide Number Placeholder 3">
            <a:extLst>
              <a:ext uri="{FF2B5EF4-FFF2-40B4-BE49-F238E27FC236}">
                <a16:creationId xmlns:a16="http://schemas.microsoft.com/office/drawing/2014/main" id="{5ED1D331-A600-42FA-AB15-204DF18FB0E9}"/>
              </a:ext>
            </a:extLst>
          </p:cNvPr>
          <p:cNvSpPr>
            <a:spLocks noGrp="1"/>
          </p:cNvSpPr>
          <p:nvPr>
            <p:ph type="sldNum" sz="quarter" idx="12"/>
          </p:nvPr>
        </p:nvSpPr>
        <p:spPr/>
        <p:txBody>
          <a:bodyPr/>
          <a:lstStyle/>
          <a:p>
            <a:fld id="{F8D59B09-23C8-46BA-B508-CE17BADF421E}" type="slidenum">
              <a:rPr lang="en-US" smtClean="0"/>
              <a:pPr/>
              <a:t>30</a:t>
            </a:fld>
            <a:endParaRPr lang="en-US"/>
          </a:p>
        </p:txBody>
      </p:sp>
    </p:spTree>
    <p:extLst>
      <p:ext uri="{BB962C8B-B14F-4D97-AF65-F5344CB8AC3E}">
        <p14:creationId xmlns:p14="http://schemas.microsoft.com/office/powerpoint/2010/main" val="3981894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D8675C-AF72-40E9-8C59-31B5BE304C71}"/>
              </a:ext>
            </a:extLst>
          </p:cNvPr>
          <p:cNvSpPr>
            <a:spLocks noGrp="1"/>
          </p:cNvSpPr>
          <p:nvPr>
            <p:ph type="sldNum" sz="quarter" idx="12"/>
          </p:nvPr>
        </p:nvSpPr>
        <p:spPr/>
        <p:txBody>
          <a:bodyPr/>
          <a:lstStyle/>
          <a:p>
            <a:fld id="{F8D59B09-23C8-46BA-B508-CE17BADF421E}" type="slidenum">
              <a:rPr lang="en-US" smtClean="0"/>
              <a:pPr/>
              <a:t>31</a:t>
            </a:fld>
            <a:endParaRPr lang="en-US"/>
          </a:p>
        </p:txBody>
      </p:sp>
      <p:sp>
        <p:nvSpPr>
          <p:cNvPr id="3" name="Rectangle 1">
            <a:extLst>
              <a:ext uri="{FF2B5EF4-FFF2-40B4-BE49-F238E27FC236}">
                <a16:creationId xmlns:a16="http://schemas.microsoft.com/office/drawing/2014/main" id="{F19E5112-C9D4-4F38-B760-6DBBC6FC913A}"/>
              </a:ext>
            </a:extLst>
          </p:cNvPr>
          <p:cNvSpPr>
            <a:spLocks noChangeArrowheads="1"/>
          </p:cNvSpPr>
          <p:nvPr/>
        </p:nvSpPr>
        <p:spPr bwMode="auto">
          <a:xfrm>
            <a:off x="711200" y="1166362"/>
            <a:ext cx="2969846" cy="408763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8569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2000" dirty="0">
                <a:latin typeface="+mn-lt"/>
              </a:rPr>
              <a:t>Rules can have conditions</a:t>
            </a:r>
          </a:p>
          <a:p>
            <a:endParaRPr lang="en-US" sz="2000" dirty="0">
              <a:latin typeface="+mn-lt"/>
            </a:endParaRPr>
          </a:p>
          <a:p>
            <a:r>
              <a:rPr lang="en-US" sz="2000" dirty="0">
                <a:latin typeface="+mn-lt"/>
              </a:rPr>
              <a:t>*S - the stem ends with S (and similarly for the other letters).</a:t>
            </a:r>
          </a:p>
          <a:p>
            <a:r>
              <a:rPr lang="en-US" sz="2000" i="1" dirty="0">
                <a:latin typeface="+mn-lt"/>
              </a:rPr>
              <a:t>v</a:t>
            </a:r>
            <a:r>
              <a:rPr lang="en-US" sz="2000" dirty="0">
                <a:latin typeface="+mn-lt"/>
              </a:rPr>
              <a:t> - the stem contains a vowel.</a:t>
            </a:r>
          </a:p>
          <a:p>
            <a:r>
              <a:rPr lang="en-US" sz="2000" dirty="0">
                <a:latin typeface="+mn-lt"/>
              </a:rPr>
              <a:t>*d - the stem ends with a double consonant (e.g. -TT, -SS).</a:t>
            </a:r>
          </a:p>
          <a:p>
            <a:r>
              <a:rPr lang="en-US" sz="2000" dirty="0">
                <a:latin typeface="+mn-lt"/>
              </a:rPr>
              <a:t>*o - the stem ends </a:t>
            </a:r>
            <a:r>
              <a:rPr lang="en-US" sz="2000" dirty="0" err="1">
                <a:latin typeface="+mn-lt"/>
              </a:rPr>
              <a:t>cvc</a:t>
            </a:r>
            <a:r>
              <a:rPr lang="en-US" sz="2000" dirty="0">
                <a:latin typeface="+mn-lt"/>
              </a:rPr>
              <a:t>, where the second c is not W, X or Y (e.g. -WIL, -HOP).</a:t>
            </a:r>
          </a:p>
        </p:txBody>
      </p:sp>
      <p:sp>
        <p:nvSpPr>
          <p:cNvPr id="5" name="Rectangle 4">
            <a:extLst>
              <a:ext uri="{FF2B5EF4-FFF2-40B4-BE49-F238E27FC236}">
                <a16:creationId xmlns:a16="http://schemas.microsoft.com/office/drawing/2014/main" id="{1E1E4A65-5F12-4ED5-AE18-49612A0C4093}"/>
              </a:ext>
            </a:extLst>
          </p:cNvPr>
          <p:cNvSpPr/>
          <p:nvPr/>
        </p:nvSpPr>
        <p:spPr>
          <a:xfrm>
            <a:off x="4380523" y="1149034"/>
            <a:ext cx="4572000" cy="4401205"/>
          </a:xfrm>
          <a:prstGeom prst="rect">
            <a:avLst/>
          </a:prstGeom>
        </p:spPr>
        <p:txBody>
          <a:bodyPr>
            <a:spAutoFit/>
          </a:bodyPr>
          <a:lstStyle/>
          <a:p>
            <a:pPr marL="1828800" lvl="0" indent="-1828800" eaLnBrk="0" fontAlgn="base" hangingPunct="0">
              <a:spcBef>
                <a:spcPct val="0"/>
              </a:spcBef>
              <a:spcAft>
                <a:spcPct val="0"/>
              </a:spcAft>
              <a:tabLst>
                <a:tab pos="1828800" algn="l"/>
              </a:tabLst>
            </a:pPr>
            <a:r>
              <a:rPr lang="en-US" altLang="en-US" sz="2000" i="1" dirty="0">
                <a:solidFill>
                  <a:srgbClr val="FF0000"/>
                </a:solidFill>
              </a:rPr>
              <a:t>Step 1a</a:t>
            </a:r>
          </a:p>
          <a:p>
            <a:pPr marL="1828800" lvl="0" indent="-1828800" eaLnBrk="0" fontAlgn="base" hangingPunct="0">
              <a:spcBef>
                <a:spcPct val="0"/>
              </a:spcBef>
              <a:spcAft>
                <a:spcPct val="0"/>
              </a:spcAft>
              <a:tabLst>
                <a:tab pos="1828800" algn="l"/>
              </a:tabLst>
            </a:pPr>
            <a:r>
              <a:rPr lang="en-US" altLang="en-US" sz="2000" dirty="0"/>
              <a:t>SSES -&gt; SS	caresses -&gt; caress</a:t>
            </a:r>
          </a:p>
          <a:p>
            <a:pPr marL="1828800" lvl="0" indent="-1828800" eaLnBrk="0" fontAlgn="base" hangingPunct="0">
              <a:spcBef>
                <a:spcPct val="0"/>
              </a:spcBef>
              <a:spcAft>
                <a:spcPct val="0"/>
              </a:spcAft>
              <a:tabLst>
                <a:tab pos="1828800" algn="l"/>
              </a:tabLst>
            </a:pPr>
            <a:r>
              <a:rPr lang="en-US" altLang="en-US" sz="2000" dirty="0"/>
              <a:t>IES -&gt; I	ponies -&gt; </a:t>
            </a:r>
            <a:r>
              <a:rPr lang="en-US" altLang="en-US" sz="2000" dirty="0" err="1"/>
              <a:t>poni</a:t>
            </a:r>
            <a:br>
              <a:rPr lang="en-US" altLang="en-US" sz="2000" dirty="0"/>
            </a:br>
            <a:r>
              <a:rPr lang="en-US" altLang="en-US" sz="2000" dirty="0"/>
              <a:t>ties -&gt; </a:t>
            </a:r>
            <a:r>
              <a:rPr lang="en-US" altLang="en-US" sz="2000" dirty="0" err="1"/>
              <a:t>ti</a:t>
            </a:r>
            <a:endParaRPr lang="en-US" altLang="en-US" sz="2000" dirty="0"/>
          </a:p>
          <a:p>
            <a:pPr marL="1828800" lvl="0" indent="-1828800" eaLnBrk="0" fontAlgn="base" hangingPunct="0">
              <a:spcBef>
                <a:spcPct val="0"/>
              </a:spcBef>
              <a:spcAft>
                <a:spcPct val="0"/>
              </a:spcAft>
              <a:tabLst>
                <a:tab pos="1828800" algn="l"/>
              </a:tabLst>
            </a:pPr>
            <a:r>
              <a:rPr lang="en-US" altLang="en-US" sz="2000" dirty="0"/>
              <a:t>SS -&gt; SS	caress -&gt; caress</a:t>
            </a:r>
          </a:p>
          <a:p>
            <a:pPr marL="1828800" lvl="0" indent="-1828800" eaLnBrk="0" fontAlgn="base" hangingPunct="0">
              <a:spcBef>
                <a:spcPct val="0"/>
              </a:spcBef>
              <a:spcAft>
                <a:spcPct val="0"/>
              </a:spcAft>
              <a:tabLst>
                <a:tab pos="1828800" algn="l"/>
              </a:tabLst>
            </a:pPr>
            <a:r>
              <a:rPr lang="en-US" altLang="en-US" sz="2000" dirty="0"/>
              <a:t>S -&gt; 	cats -&gt; cat</a:t>
            </a:r>
          </a:p>
          <a:p>
            <a:pPr marL="1828800" lvl="0" indent="-1828800" eaLnBrk="0" fontAlgn="base" hangingPunct="0">
              <a:spcBef>
                <a:spcPct val="0"/>
              </a:spcBef>
              <a:spcAft>
                <a:spcPct val="0"/>
              </a:spcAft>
              <a:tabLst>
                <a:tab pos="1828800" algn="l"/>
              </a:tabLst>
            </a:pPr>
            <a:endParaRPr lang="en-US" altLang="en-US" sz="2000" dirty="0"/>
          </a:p>
          <a:p>
            <a:pPr marL="1828800" lvl="0" indent="-1828800" eaLnBrk="0" fontAlgn="base" hangingPunct="0">
              <a:spcBef>
                <a:spcPct val="0"/>
              </a:spcBef>
              <a:spcAft>
                <a:spcPct val="0"/>
              </a:spcAft>
              <a:tabLst>
                <a:tab pos="1828800" algn="l"/>
              </a:tabLst>
            </a:pPr>
            <a:r>
              <a:rPr lang="en-US" altLang="en-US" sz="2000" i="1" dirty="0">
                <a:solidFill>
                  <a:srgbClr val="FF0000"/>
                </a:solidFill>
              </a:rPr>
              <a:t>Step 1b</a:t>
            </a:r>
          </a:p>
          <a:p>
            <a:pPr marL="1828800" lvl="0" indent="-1828800" eaLnBrk="0" fontAlgn="base" hangingPunct="0">
              <a:spcBef>
                <a:spcPct val="0"/>
              </a:spcBef>
              <a:spcAft>
                <a:spcPct val="0"/>
              </a:spcAft>
              <a:tabLst>
                <a:tab pos="1828800" algn="l"/>
              </a:tabLst>
            </a:pPr>
            <a:r>
              <a:rPr lang="en-US" altLang="en-US" sz="2000" dirty="0"/>
              <a:t>(m&gt;0) EED -&gt; EE	feed -&gt; feed</a:t>
            </a:r>
            <a:br>
              <a:rPr lang="en-US" altLang="en-US" sz="2000" dirty="0"/>
            </a:br>
            <a:r>
              <a:rPr lang="en-US" altLang="en-US" sz="2000" dirty="0"/>
              <a:t>agreed -&gt; agree</a:t>
            </a:r>
          </a:p>
          <a:p>
            <a:pPr marL="1828800" lvl="0" indent="-1828800" eaLnBrk="0" fontAlgn="base" hangingPunct="0">
              <a:spcBef>
                <a:spcPct val="0"/>
              </a:spcBef>
              <a:spcAft>
                <a:spcPct val="0"/>
              </a:spcAft>
              <a:tabLst>
                <a:tab pos="1828800" algn="l"/>
              </a:tabLst>
            </a:pPr>
            <a:r>
              <a:rPr lang="en-US" altLang="en-US" sz="2000" dirty="0"/>
              <a:t> (</a:t>
            </a:r>
            <a:r>
              <a:rPr lang="en-US" altLang="en-US" sz="2000" i="1" dirty="0"/>
              <a:t>*v*</a:t>
            </a:r>
            <a:r>
              <a:rPr lang="en-US" altLang="en-US" sz="2000" dirty="0"/>
              <a:t>) ED -&gt; 	plastered -&gt; plaster</a:t>
            </a:r>
            <a:br>
              <a:rPr lang="en-US" altLang="en-US" sz="2000" dirty="0"/>
            </a:br>
            <a:r>
              <a:rPr lang="en-US" altLang="en-US" sz="2000" dirty="0"/>
              <a:t>bled -&gt; bled</a:t>
            </a:r>
          </a:p>
          <a:p>
            <a:pPr marL="1828800" lvl="0" indent="-1828800" eaLnBrk="0" fontAlgn="base" hangingPunct="0">
              <a:spcBef>
                <a:spcPct val="0"/>
              </a:spcBef>
              <a:spcAft>
                <a:spcPct val="0"/>
              </a:spcAft>
              <a:tabLst>
                <a:tab pos="1828800" algn="l"/>
              </a:tabLst>
            </a:pPr>
            <a:r>
              <a:rPr lang="en-US" altLang="en-US" sz="2000" dirty="0"/>
              <a:t>(</a:t>
            </a:r>
            <a:r>
              <a:rPr lang="en-US" altLang="en-US" sz="2000" i="1" dirty="0"/>
              <a:t>*v*</a:t>
            </a:r>
            <a:r>
              <a:rPr lang="en-US" altLang="en-US" sz="2000" dirty="0"/>
              <a:t>) ING -&gt; 	motoring -&gt; motor</a:t>
            </a:r>
            <a:br>
              <a:rPr lang="en-US" altLang="en-US" sz="2000" dirty="0"/>
            </a:br>
            <a:r>
              <a:rPr lang="en-US" altLang="en-US" sz="2000" dirty="0"/>
              <a:t>sing -&gt; sing </a:t>
            </a:r>
          </a:p>
        </p:txBody>
      </p:sp>
    </p:spTree>
    <p:extLst>
      <p:ext uri="{BB962C8B-B14F-4D97-AF65-F5344CB8AC3E}">
        <p14:creationId xmlns:p14="http://schemas.microsoft.com/office/powerpoint/2010/main" val="842111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557CA-65B5-5EE2-A4E4-F18C9BDDEDA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CAABCA-678C-8282-77EB-2284587F5530}"/>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1FF1083-94CE-5633-F060-A8E3C9B0D3DB}"/>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F14CD99C-BF29-B0D3-55AE-A6B57FEDE852}"/>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3B3CC349-2DAB-373A-C884-FF189F35EE89}"/>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49EC57FC-5001-BA3C-34F2-51683BF9BFFB}"/>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D29E8C62-D8DC-CCB6-58B9-F0676320BCEB}"/>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2182C7BE-A35C-D2B7-CE29-A5339CEFC007}"/>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5DC472D5-E8AC-2A29-657F-B8A9E244AE20}"/>
              </a:ext>
            </a:extLst>
          </p:cNvPr>
          <p:cNvSpPr txBox="1"/>
          <p:nvPr/>
        </p:nvSpPr>
        <p:spPr>
          <a:xfrm>
            <a:off x="727989" y="618187"/>
            <a:ext cx="7855780" cy="369332"/>
          </a:xfrm>
          <a:prstGeom prst="rect">
            <a:avLst/>
          </a:prstGeom>
          <a:noFill/>
        </p:spPr>
        <p:txBody>
          <a:bodyPr wrap="square" rtlCol="0">
            <a:spAutoFit/>
          </a:bodyPr>
          <a:lstStyle/>
          <a:p>
            <a:r>
              <a:rPr lang="en-US" dirty="0"/>
              <a:t>The dictionary</a:t>
            </a:r>
          </a:p>
        </p:txBody>
      </p:sp>
      <p:sp>
        <p:nvSpPr>
          <p:cNvPr id="4" name="TextBox 3">
            <a:extLst>
              <a:ext uri="{FF2B5EF4-FFF2-40B4-BE49-F238E27FC236}">
                <a16:creationId xmlns:a16="http://schemas.microsoft.com/office/drawing/2014/main" id="{9F8DC444-934C-4AEE-8EE0-C804A27BAF01}"/>
              </a:ext>
            </a:extLst>
          </p:cNvPr>
          <p:cNvSpPr txBox="1"/>
          <p:nvPr/>
        </p:nvSpPr>
        <p:spPr>
          <a:xfrm>
            <a:off x="734428" y="2195848"/>
            <a:ext cx="7849341" cy="1477328"/>
          </a:xfrm>
          <a:prstGeom prst="rect">
            <a:avLst/>
          </a:prstGeom>
          <a:noFill/>
        </p:spPr>
        <p:txBody>
          <a:bodyPr wrap="square" rtlCol="0">
            <a:spAutoFit/>
          </a:bodyPr>
          <a:lstStyle/>
          <a:p>
            <a:pPr marL="0" indent="0">
              <a:spcBef>
                <a:spcPts val="1500"/>
              </a:spcBef>
              <a:buNone/>
            </a:pPr>
            <a:r>
              <a:rPr lang="en-US" sz="1800" dirty="0"/>
              <a:t>At Microsoft, we discarded all punctuation but then needed to special case certain terms, e.g., C++.  We used dictionary-based word-breaking on URLs and with documents and queries in Japanese, which happened to be an important market for Microsoft.</a:t>
            </a:r>
          </a:p>
          <a:p>
            <a:endParaRPr lang="en-US" dirty="0"/>
          </a:p>
        </p:txBody>
      </p:sp>
    </p:spTree>
    <p:extLst>
      <p:ext uri="{BB962C8B-B14F-4D97-AF65-F5344CB8AC3E}">
        <p14:creationId xmlns:p14="http://schemas.microsoft.com/office/powerpoint/2010/main" val="2884754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BB357-C0BB-AD2D-ACA1-9EA1C38751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59F3469-5697-5785-9122-44E3C7B287AA}"/>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B33612-4915-284A-A777-DC9A443F0767}"/>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4AC07B80-8213-619D-8D08-9465F7489185}"/>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660A1E93-DD27-DB4D-FDB7-4C4B29386032}"/>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DA0D298F-31E6-DDB0-873A-DBCF74DB91C0}"/>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9E11BD12-93C6-4305-B7D6-9DD8DA356A13}"/>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4690111C-AA1B-F30E-5B75-D815902EA095}"/>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297CFEBE-71FF-197F-77BE-790C459F62BB}"/>
              </a:ext>
            </a:extLst>
          </p:cNvPr>
          <p:cNvSpPr txBox="1"/>
          <p:nvPr/>
        </p:nvSpPr>
        <p:spPr>
          <a:xfrm>
            <a:off x="727989" y="618187"/>
            <a:ext cx="7855780" cy="369332"/>
          </a:xfrm>
          <a:prstGeom prst="rect">
            <a:avLst/>
          </a:prstGeom>
          <a:noFill/>
        </p:spPr>
        <p:txBody>
          <a:bodyPr wrap="square" rtlCol="0">
            <a:spAutoFit/>
          </a:bodyPr>
          <a:lstStyle/>
          <a:p>
            <a:r>
              <a:rPr lang="en-US" dirty="0"/>
              <a:t>The dictionary</a:t>
            </a:r>
          </a:p>
        </p:txBody>
      </p:sp>
      <p:sp>
        <p:nvSpPr>
          <p:cNvPr id="4" name="TextBox 3">
            <a:extLst>
              <a:ext uri="{FF2B5EF4-FFF2-40B4-BE49-F238E27FC236}">
                <a16:creationId xmlns:a16="http://schemas.microsoft.com/office/drawing/2014/main" id="{3D64C915-8DFD-E4FE-708D-F5E5DB7F8740}"/>
              </a:ext>
            </a:extLst>
          </p:cNvPr>
          <p:cNvSpPr txBox="1"/>
          <p:nvPr/>
        </p:nvSpPr>
        <p:spPr>
          <a:xfrm>
            <a:off x="734428" y="2195848"/>
            <a:ext cx="7797492" cy="3406061"/>
          </a:xfrm>
          <a:prstGeom prst="rect">
            <a:avLst/>
          </a:prstGeom>
          <a:noFill/>
        </p:spPr>
        <p:txBody>
          <a:bodyPr wrap="square" rtlCol="0">
            <a:spAutoFit/>
          </a:bodyPr>
          <a:lstStyle/>
          <a:p>
            <a:pPr marL="0" indent="0">
              <a:spcBef>
                <a:spcPts val="1600"/>
              </a:spcBef>
              <a:buNone/>
            </a:pPr>
            <a:r>
              <a:rPr lang="en-US" sz="1800" dirty="0"/>
              <a:t>May have multiple kinds of things in the dictionary, e.g., document boundaries vs. words.</a:t>
            </a:r>
          </a:p>
          <a:p>
            <a:pPr marL="0" indent="0">
              <a:spcBef>
                <a:spcPts val="1600"/>
              </a:spcBef>
              <a:buNone/>
            </a:pPr>
            <a:r>
              <a:rPr lang="en-US" sz="1800" dirty="0"/>
              <a:t>Each type of post may have </a:t>
            </a:r>
            <a:r>
              <a:rPr lang="en-US" sz="1800" i="1" dirty="0">
                <a:solidFill>
                  <a:srgbClr val="C00000"/>
                </a:solidFill>
              </a:rPr>
              <a:t>attributes</a:t>
            </a:r>
            <a:r>
              <a:rPr lang="en-US" sz="1800" dirty="0"/>
              <a:t>, for example:</a:t>
            </a:r>
          </a:p>
          <a:p>
            <a:pPr marL="1941513" indent="-1941513">
              <a:spcBef>
                <a:spcPts val="1600"/>
              </a:spcBef>
              <a:buNone/>
            </a:pPr>
            <a:r>
              <a:rPr lang="en-US" sz="1800" dirty="0">
                <a:solidFill>
                  <a:srgbClr val="C00000"/>
                </a:solidFill>
              </a:rPr>
              <a:t>word</a:t>
            </a:r>
            <a:r>
              <a:rPr lang="en-US" sz="1800" dirty="0"/>
              <a:t>	Bold, heading, large font.  (But beware it may not be all that helpful in ranking.)</a:t>
            </a:r>
          </a:p>
          <a:p>
            <a:pPr marL="1941513" indent="-1941513">
              <a:spcBef>
                <a:spcPts val="1600"/>
              </a:spcBef>
              <a:buNone/>
            </a:pPr>
            <a:r>
              <a:rPr lang="en-US" sz="1800" dirty="0">
                <a:solidFill>
                  <a:srgbClr val="C00000"/>
                </a:solidFill>
              </a:rPr>
              <a:t>document</a:t>
            </a:r>
            <a:r>
              <a:rPr lang="en-US" sz="1800" dirty="0"/>
              <a:t>	URL, number of word or unique words in the URL, title, body, anchor.</a:t>
            </a:r>
          </a:p>
          <a:p>
            <a:pPr marL="0" indent="0">
              <a:spcBef>
                <a:spcPts val="1600"/>
              </a:spcBef>
              <a:buNone/>
            </a:pPr>
            <a:r>
              <a:rPr lang="en-US" sz="1800" dirty="0"/>
              <a:t>May also distinguish variations on word, e.g., only in the URL vs. only in the title, by </a:t>
            </a:r>
            <a:r>
              <a:rPr lang="en-US" sz="1800" i="1" dirty="0">
                <a:solidFill>
                  <a:srgbClr val="C00000"/>
                </a:solidFill>
              </a:rPr>
              <a:t>decorating</a:t>
            </a:r>
            <a:r>
              <a:rPr lang="en-US" sz="1800" dirty="0"/>
              <a:t> the word when entering it into the dictionary.</a:t>
            </a:r>
          </a:p>
        </p:txBody>
      </p:sp>
    </p:spTree>
    <p:extLst>
      <p:ext uri="{BB962C8B-B14F-4D97-AF65-F5344CB8AC3E}">
        <p14:creationId xmlns:p14="http://schemas.microsoft.com/office/powerpoint/2010/main" val="5783142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05381-024F-66C0-9EFE-69532588CC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19A9AD-276F-43D4-DC40-6B5D73779EA2}"/>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11CA75F-A6AE-460C-610B-0609268A09B9}"/>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A930EE47-0F09-8773-AF60-FF16FCC79466}"/>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1BA6C45A-7CD3-573C-78C0-9140B90D2E45}"/>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BD63A930-0D7A-B947-7E0D-BBBC40A3C587}"/>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EEFBE312-CE0F-5375-E46E-D9D4752C4822}"/>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E9048FDB-E20B-9644-66BE-448D31DC9161}"/>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F129CEFC-09C7-4AEB-3204-47B272D09A73}"/>
              </a:ext>
            </a:extLst>
          </p:cNvPr>
          <p:cNvSpPr txBox="1"/>
          <p:nvPr/>
        </p:nvSpPr>
        <p:spPr>
          <a:xfrm>
            <a:off x="727989" y="618187"/>
            <a:ext cx="7855780" cy="369332"/>
          </a:xfrm>
          <a:prstGeom prst="rect">
            <a:avLst/>
          </a:prstGeom>
          <a:noFill/>
        </p:spPr>
        <p:txBody>
          <a:bodyPr wrap="square" rtlCol="0">
            <a:spAutoFit/>
          </a:bodyPr>
          <a:lstStyle/>
          <a:p>
            <a:r>
              <a:rPr lang="en-US" dirty="0"/>
              <a:t>Decorating</a:t>
            </a:r>
          </a:p>
        </p:txBody>
      </p:sp>
      <p:sp>
        <p:nvSpPr>
          <p:cNvPr id="4" name="TextBox 3">
            <a:extLst>
              <a:ext uri="{FF2B5EF4-FFF2-40B4-BE49-F238E27FC236}">
                <a16:creationId xmlns:a16="http://schemas.microsoft.com/office/drawing/2014/main" id="{D6B414E8-EC0C-DE99-713E-11A9E03C175F}"/>
              </a:ext>
            </a:extLst>
          </p:cNvPr>
          <p:cNvSpPr txBox="1"/>
          <p:nvPr/>
        </p:nvSpPr>
        <p:spPr>
          <a:xfrm>
            <a:off x="734428" y="2195848"/>
            <a:ext cx="7031533" cy="3303468"/>
          </a:xfrm>
          <a:prstGeom prst="rect">
            <a:avLst/>
          </a:prstGeom>
          <a:noFill/>
        </p:spPr>
        <p:txBody>
          <a:bodyPr wrap="square" rtlCol="0">
            <a:spAutoFit/>
          </a:bodyPr>
          <a:lstStyle/>
          <a:p>
            <a:pPr marL="0" indent="0">
              <a:spcBef>
                <a:spcPts val="1600"/>
              </a:spcBef>
              <a:buNone/>
            </a:pPr>
            <a:r>
              <a:rPr lang="en-US" sz="1800" dirty="0"/>
              <a:t>Add characters that get stripped out during HTML parsing to indicate special characteristics or types of posts, e.g.,</a:t>
            </a:r>
          </a:p>
          <a:p>
            <a:pPr marL="1941513" indent="-1941513">
              <a:spcBef>
                <a:spcPts val="1600"/>
              </a:spcBef>
              <a:buNone/>
            </a:pPr>
            <a:r>
              <a:rPr lang="en-US" sz="1800" dirty="0"/>
              <a:t>amazon	amazon in the body text</a:t>
            </a:r>
          </a:p>
          <a:p>
            <a:pPr marL="1941513" indent="-1941513">
              <a:spcBef>
                <a:spcPts val="200"/>
              </a:spcBef>
              <a:buNone/>
            </a:pPr>
            <a:r>
              <a:rPr lang="en-US" sz="1800" dirty="0">
                <a:solidFill>
                  <a:srgbClr val="FF0000"/>
                </a:solidFill>
              </a:rPr>
              <a:t>#</a:t>
            </a:r>
            <a:r>
              <a:rPr lang="en-US" sz="1800" dirty="0"/>
              <a:t>amazon	amazon only in the URL</a:t>
            </a:r>
          </a:p>
          <a:p>
            <a:pPr marL="1941513" indent="-1941513">
              <a:spcBef>
                <a:spcPts val="200"/>
              </a:spcBef>
              <a:buNone/>
            </a:pPr>
            <a:r>
              <a:rPr lang="en-US" sz="1800" dirty="0">
                <a:solidFill>
                  <a:srgbClr val="FF0000"/>
                </a:solidFill>
              </a:rPr>
              <a:t>@</a:t>
            </a:r>
            <a:r>
              <a:rPr lang="en-US" sz="1800" dirty="0"/>
              <a:t>amazon	amazon only in the title</a:t>
            </a:r>
          </a:p>
          <a:p>
            <a:pPr marL="1941513" indent="-1941513">
              <a:spcBef>
                <a:spcPts val="200"/>
              </a:spcBef>
              <a:buNone/>
            </a:pPr>
            <a:r>
              <a:rPr lang="en-US" sz="1800" dirty="0">
                <a:solidFill>
                  <a:srgbClr val="FF0000"/>
                </a:solidFill>
              </a:rPr>
              <a:t>$</a:t>
            </a:r>
            <a:r>
              <a:rPr lang="en-US" sz="1800" dirty="0"/>
              <a:t>amazon	amazon only in the anchor text</a:t>
            </a:r>
          </a:p>
          <a:p>
            <a:pPr marL="1941513" indent="-1941513">
              <a:spcBef>
                <a:spcPts val="200"/>
              </a:spcBef>
              <a:buNone/>
            </a:pPr>
            <a:r>
              <a:rPr lang="en-US" sz="1800" dirty="0">
                <a:solidFill>
                  <a:srgbClr val="FF0000"/>
                </a:solidFill>
              </a:rPr>
              <a:t>%</a:t>
            </a:r>
            <a:r>
              <a:rPr lang="en-US" sz="1800" dirty="0"/>
              <a:t>	End-of-document token.</a:t>
            </a:r>
          </a:p>
          <a:p>
            <a:pPr marL="1941513" indent="-1941513">
              <a:spcBef>
                <a:spcPts val="1600"/>
              </a:spcBef>
              <a:buNone/>
            </a:pPr>
            <a:r>
              <a:rPr lang="en-US" sz="1800" dirty="0"/>
              <a:t>Might also be used for </a:t>
            </a:r>
            <a:r>
              <a:rPr lang="en-US" sz="1800" i="1" dirty="0">
                <a:solidFill>
                  <a:srgbClr val="FF0000"/>
                </a:solidFill>
              </a:rPr>
              <a:t>stemming</a:t>
            </a:r>
            <a:r>
              <a:rPr lang="en-US" sz="1800" dirty="0"/>
              <a:t>:</a:t>
            </a:r>
          </a:p>
          <a:p>
            <a:pPr marL="1941513" indent="-1941513">
              <a:spcBef>
                <a:spcPts val="1600"/>
              </a:spcBef>
              <a:buNone/>
            </a:pPr>
            <a:r>
              <a:rPr lang="en-US" sz="1800" dirty="0"/>
              <a:t>swim</a:t>
            </a:r>
            <a:r>
              <a:rPr lang="en-US" sz="1800" dirty="0">
                <a:solidFill>
                  <a:srgbClr val="FF0000"/>
                </a:solidFill>
              </a:rPr>
              <a:t>*	</a:t>
            </a:r>
            <a:r>
              <a:rPr lang="en-US" sz="1800" dirty="0"/>
              <a:t>swim, swims, swimming, etc.</a:t>
            </a:r>
            <a:endParaRPr lang="en-US" sz="1800" dirty="0">
              <a:solidFill>
                <a:srgbClr val="FF0000"/>
              </a:solidFill>
            </a:endParaRPr>
          </a:p>
        </p:txBody>
      </p:sp>
    </p:spTree>
    <p:extLst>
      <p:ext uri="{BB962C8B-B14F-4D97-AF65-F5344CB8AC3E}">
        <p14:creationId xmlns:p14="http://schemas.microsoft.com/office/powerpoint/2010/main" val="38050763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E3B7A-41D4-FBDB-8D08-E54C6AE16A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BA14330-0DE5-D4A4-88A4-55E91B6DA60A}"/>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B271AAB-6192-3785-97BB-C480A629B81F}"/>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A6AEB54C-A01C-BA13-EB3B-9A182A34DEF5}"/>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2F130766-20B2-3E24-5428-65527A891783}"/>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76A6E122-F4D9-9DDC-A68B-A713FA85EC89}"/>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2E06A8BA-9464-BFA3-4660-52A5ADC39AA8}"/>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4A49E76A-C3EB-3691-E172-1DD7E18B1003}"/>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1FDEC89B-786D-700A-483B-1FE0D67394F9}"/>
              </a:ext>
            </a:extLst>
          </p:cNvPr>
          <p:cNvSpPr txBox="1"/>
          <p:nvPr/>
        </p:nvSpPr>
        <p:spPr>
          <a:xfrm>
            <a:off x="727989" y="618187"/>
            <a:ext cx="7855780" cy="369332"/>
          </a:xfrm>
          <a:prstGeom prst="rect">
            <a:avLst/>
          </a:prstGeom>
          <a:noFill/>
        </p:spPr>
        <p:txBody>
          <a:bodyPr wrap="square" rtlCol="0">
            <a:spAutoFit/>
          </a:bodyPr>
          <a:lstStyle/>
          <a:p>
            <a:r>
              <a:rPr lang="en-US" dirty="0"/>
              <a:t>Decorating</a:t>
            </a:r>
          </a:p>
        </p:txBody>
      </p:sp>
      <p:sp>
        <p:nvSpPr>
          <p:cNvPr id="4" name="TextBox 3">
            <a:extLst>
              <a:ext uri="{FF2B5EF4-FFF2-40B4-BE49-F238E27FC236}">
                <a16:creationId xmlns:a16="http://schemas.microsoft.com/office/drawing/2014/main" id="{8A519524-B370-3E0D-B0C3-EC28AAFD0B5B}"/>
              </a:ext>
            </a:extLst>
          </p:cNvPr>
          <p:cNvSpPr txBox="1"/>
          <p:nvPr/>
        </p:nvSpPr>
        <p:spPr>
          <a:xfrm>
            <a:off x="734428" y="2195848"/>
            <a:ext cx="7031533" cy="2441694"/>
          </a:xfrm>
          <a:prstGeom prst="rect">
            <a:avLst/>
          </a:prstGeom>
          <a:noFill/>
        </p:spPr>
        <p:txBody>
          <a:bodyPr wrap="square" rtlCol="0">
            <a:spAutoFit/>
          </a:bodyPr>
          <a:lstStyle/>
          <a:p>
            <a:pPr marL="0" indent="0">
              <a:spcBef>
                <a:spcPts val="1600"/>
              </a:spcBef>
              <a:buNone/>
            </a:pPr>
            <a:r>
              <a:rPr lang="en-US" sz="1800" dirty="0"/>
              <a:t>Use decorating when you’d like to use it for searching, to shrink the size of a post or because you’d like to separate the scoring for hits in the title vs. the body for example.</a:t>
            </a:r>
          </a:p>
          <a:p>
            <a:pPr marL="0" indent="0">
              <a:spcBef>
                <a:spcPts val="1600"/>
              </a:spcBef>
              <a:buNone/>
            </a:pPr>
            <a:r>
              <a:rPr lang="en-US" dirty="0"/>
              <a:t>For example, you might decide to search for hits in titles only before deciding whether you need search pages that don’t have hits in the title.</a:t>
            </a:r>
            <a:endParaRPr lang="en-US" sz="1800" dirty="0"/>
          </a:p>
          <a:p>
            <a:pPr marL="0" indent="0">
              <a:spcBef>
                <a:spcPts val="1600"/>
              </a:spcBef>
              <a:buNone/>
            </a:pPr>
            <a:r>
              <a:rPr lang="en-US" sz="1800" dirty="0"/>
              <a:t>Use attributes when the ranker will want the information about each post and it could be different every time.</a:t>
            </a:r>
          </a:p>
        </p:txBody>
      </p:sp>
    </p:spTree>
    <p:extLst>
      <p:ext uri="{BB962C8B-B14F-4D97-AF65-F5344CB8AC3E}">
        <p14:creationId xmlns:p14="http://schemas.microsoft.com/office/powerpoint/2010/main" val="2870088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95C847D-6F11-4337-B6D3-3F825A812224}"/>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1DD205C-E627-4806-9B7C-A4B943EF2839}"/>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1918D57B-356D-4D4C-9C07-6D884731A6A6}"/>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7EB6A0AB-3496-47B2-9A83-4623A2B44B1D}"/>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E2637C5D-EE97-426E-BA1D-972C4E49D508}"/>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6F58A5B0-4032-4383-B226-30DD46B5CB81}"/>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2FBA44AC-9B16-47B0-A690-C96291AE71A1}"/>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8EE20A91-3052-4CF2-B67B-6FE1A83DB20E}"/>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C15C3F8D-A687-4597-A5BF-ADE05142CADF}"/>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49D5244A-FF9F-41FF-8946-487793A2180D}"/>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8" name="TextBox 37">
            <a:extLst>
              <a:ext uri="{FF2B5EF4-FFF2-40B4-BE49-F238E27FC236}">
                <a16:creationId xmlns:a16="http://schemas.microsoft.com/office/drawing/2014/main" id="{D94E1BC0-A365-4F81-9060-953FB780EB28}"/>
              </a:ext>
            </a:extLst>
          </p:cNvPr>
          <p:cNvSpPr txBox="1"/>
          <p:nvPr/>
        </p:nvSpPr>
        <p:spPr>
          <a:xfrm>
            <a:off x="755981" y="2009600"/>
            <a:ext cx="7692060" cy="3139321"/>
          </a:xfrm>
          <a:prstGeom prst="rect">
            <a:avLst/>
          </a:prstGeom>
          <a:noFill/>
        </p:spPr>
        <p:txBody>
          <a:bodyPr wrap="square" rtlCol="0">
            <a:spAutoFit/>
          </a:bodyPr>
          <a:lstStyle/>
          <a:p>
            <a:r>
              <a:rPr lang="en-US" dirty="0"/>
              <a:t>Common header might contain:</a:t>
            </a:r>
          </a:p>
          <a:p>
            <a:pPr marL="342900" indent="-342900">
              <a:buFont typeface="+mj-lt"/>
              <a:buAutoNum type="arabicPeriod"/>
            </a:pPr>
            <a:r>
              <a:rPr lang="en-US" dirty="0"/>
              <a:t>Number of occurrences of this token in the index.</a:t>
            </a:r>
          </a:p>
          <a:p>
            <a:pPr marL="342900" indent="-342900">
              <a:buFont typeface="+mj-lt"/>
              <a:buAutoNum type="arabicPeriod"/>
            </a:pPr>
            <a:r>
              <a:rPr lang="en-US" dirty="0"/>
              <a:t>Number of documents in which this token occurs.</a:t>
            </a:r>
          </a:p>
          <a:p>
            <a:pPr marL="342900" indent="-342900">
              <a:buFont typeface="+mj-lt"/>
              <a:buAutoNum type="arabicPeriod"/>
            </a:pPr>
            <a:r>
              <a:rPr lang="en-US" dirty="0"/>
              <a:t>Type of token:  end-of-document, word in anchor, URL, title or body.</a:t>
            </a:r>
          </a:p>
          <a:p>
            <a:pPr marL="342900" indent="-342900">
              <a:buFont typeface="+mj-lt"/>
              <a:buAutoNum type="arabicPeriod"/>
            </a:pPr>
            <a:r>
              <a:rPr lang="en-US" dirty="0"/>
              <a:t>Size of the list for skipping over collisions.</a:t>
            </a:r>
          </a:p>
          <a:p>
            <a:pPr marL="342900" indent="-342900">
              <a:buFont typeface="+mj-lt"/>
              <a:buAutoNum type="arabicPeriod"/>
            </a:pPr>
            <a:endParaRPr lang="en-US" dirty="0"/>
          </a:p>
          <a:p>
            <a:r>
              <a:rPr lang="en-US" dirty="0"/>
              <a:t>For an end-of-document list, type-specific data might include:</a:t>
            </a:r>
          </a:p>
          <a:p>
            <a:pPr marL="342900" indent="-342900">
              <a:buFont typeface="+mj-lt"/>
              <a:buAutoNum type="arabicPeriod"/>
            </a:pPr>
            <a:r>
              <a:rPr lang="en-US" dirty="0"/>
              <a:t>Lengths of the document, URL and title.</a:t>
            </a:r>
          </a:p>
          <a:p>
            <a:pPr marL="342900" indent="-342900">
              <a:buFont typeface="+mj-lt"/>
              <a:buAutoNum type="arabicPeriod"/>
            </a:pPr>
            <a:r>
              <a:rPr lang="en-US" dirty="0"/>
              <a:t>Amount of anchor text, number of unique words.</a:t>
            </a:r>
          </a:p>
          <a:p>
            <a:pPr marL="342900" indent="-342900">
              <a:buFont typeface="+mj-lt"/>
              <a:buAutoNum type="arabicPeriod"/>
            </a:pPr>
            <a:r>
              <a:rPr lang="en-US" dirty="0"/>
              <a:t>Any additional static rank information, e.g., date, number of links pointing to the page, etc.</a:t>
            </a:r>
          </a:p>
        </p:txBody>
      </p:sp>
    </p:spTree>
    <p:extLst>
      <p:ext uri="{BB962C8B-B14F-4D97-AF65-F5344CB8AC3E}">
        <p14:creationId xmlns:p14="http://schemas.microsoft.com/office/powerpoint/2010/main" val="1998449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608E-1065-2398-D797-3C27C566067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F663048-AD3C-FE12-49E3-78BF8F90C008}"/>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DEB5A4-C1DA-8F89-FFC1-53A22F29E5A9}"/>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EE67974E-063A-A8F7-296E-03CBADEDF178}"/>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6EFEA88-5D7C-99DE-EB6F-0F560DAA84CC}"/>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4FFC9F8D-20F3-3602-269F-36E76536E95F}"/>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F02951FE-2A91-4FC1-BABB-7AA660FB8A1B}"/>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55DE8604-A146-28AF-AD0B-D4004B7B5010}"/>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DC178285-C4C6-40B7-DA99-3D603A941A06}"/>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B1C2E930-62C9-D716-20D9-D178094601E4}"/>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1B70AE0E-1888-9422-07EB-341CE8F48B87}"/>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D580DD97-E1B1-AFA3-FF16-FC61EC3A093B}"/>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DC281F45-CD1C-F258-C13F-6CC161C373E4}"/>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9A7B2A68-5E92-F740-91FD-6CFE51F47495}"/>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3F1D6C14-AB37-A298-49BE-0554A963DCFB}"/>
              </a:ext>
            </a:extLst>
          </p:cNvPr>
          <p:cNvSpPr txBox="1"/>
          <p:nvPr/>
        </p:nvSpPr>
        <p:spPr>
          <a:xfrm>
            <a:off x="736867" y="3923868"/>
            <a:ext cx="7855780" cy="11156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5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It’s important to keep the posts as small as possible on average.</a:t>
            </a:r>
          </a:p>
          <a:p>
            <a:pPr marL="0" marR="0" lvl="0" indent="0" algn="l" defTabSz="914400" rtl="0" eaLnBrk="1" fontAlgn="auto" latinLnBrk="0" hangingPunct="1">
              <a:lnSpc>
                <a:spcPct val="100000"/>
              </a:lnSpc>
              <a:spcBef>
                <a:spcPts val="1500"/>
              </a:spcBef>
              <a:spcAft>
                <a:spcPts val="0"/>
              </a:spcAft>
              <a:buClrTx/>
              <a:buSzTx/>
              <a:buFontTx/>
              <a:buNone/>
              <a:tabLst/>
              <a:defRPr/>
            </a:pPr>
            <a:r>
              <a:rPr lang="en-US" dirty="0">
                <a:solidFill>
                  <a:prstClr val="black"/>
                </a:solidFill>
                <a:latin typeface="Calibri"/>
              </a:rPr>
              <a:t>This is commonly done by </a:t>
            </a:r>
            <a:r>
              <a:rPr kumimoji="0" lang="en-US" sz="1800" b="0" i="0" u="none" strike="noStrike" kern="1200" cap="none" spc="0" normalizeH="0" baseline="0" noProof="0" dirty="0">
                <a:ln>
                  <a:noFill/>
                </a:ln>
                <a:solidFill>
                  <a:prstClr val="black"/>
                </a:solidFill>
                <a:effectLst/>
                <a:uLnTx/>
                <a:uFillTx/>
                <a:latin typeface="Calibri"/>
                <a:ea typeface="+mn-ea"/>
                <a:cs typeface="+mn-cs"/>
              </a:rPr>
              <a:t>giving the location as a delta from the previous post and then encoding that delta in a variable number of bytes, e.g., as UTF-8.</a:t>
            </a:r>
          </a:p>
        </p:txBody>
      </p:sp>
    </p:spTree>
    <p:extLst>
      <p:ext uri="{BB962C8B-B14F-4D97-AF65-F5344CB8AC3E}">
        <p14:creationId xmlns:p14="http://schemas.microsoft.com/office/powerpoint/2010/main" val="2679545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A8D923-DEC4-4554-998E-38827BA571F3}"/>
              </a:ext>
            </a:extLst>
          </p:cNvPr>
          <p:cNvSpPr/>
          <p:nvPr/>
        </p:nvSpPr>
        <p:spPr>
          <a:xfrm>
            <a:off x="1583612" y="1161529"/>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a:t>
            </a:r>
          </a:p>
        </p:txBody>
      </p:sp>
      <p:sp>
        <p:nvSpPr>
          <p:cNvPr id="4" name="Rectangle 3">
            <a:extLst>
              <a:ext uri="{FF2B5EF4-FFF2-40B4-BE49-F238E27FC236}">
                <a16:creationId xmlns:a16="http://schemas.microsoft.com/office/drawing/2014/main" id="{FCB5B00C-62CC-45E4-85CB-CDD84D260ABD}"/>
              </a:ext>
            </a:extLst>
          </p:cNvPr>
          <p:cNvSpPr/>
          <p:nvPr/>
        </p:nvSpPr>
        <p:spPr>
          <a:xfrm>
            <a:off x="1583612" y="4037554"/>
            <a:ext cx="2951064"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a:t>
            </a:r>
          </a:p>
        </p:txBody>
      </p:sp>
      <p:sp>
        <p:nvSpPr>
          <p:cNvPr id="5" name="Rectangle 4">
            <a:extLst>
              <a:ext uri="{FF2B5EF4-FFF2-40B4-BE49-F238E27FC236}">
                <a16:creationId xmlns:a16="http://schemas.microsoft.com/office/drawing/2014/main" id="{E153C11A-16C2-4BAD-A100-E90F46763F03}"/>
              </a:ext>
            </a:extLst>
          </p:cNvPr>
          <p:cNvSpPr/>
          <p:nvPr/>
        </p:nvSpPr>
        <p:spPr>
          <a:xfrm>
            <a:off x="4534676" y="4037554"/>
            <a:ext cx="1183937"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6" name="TextBox 5">
            <a:extLst>
              <a:ext uri="{FF2B5EF4-FFF2-40B4-BE49-F238E27FC236}">
                <a16:creationId xmlns:a16="http://schemas.microsoft.com/office/drawing/2014/main" id="{5DB2FAE3-364F-42A2-8FFF-4D941049EDCD}"/>
              </a:ext>
            </a:extLst>
          </p:cNvPr>
          <p:cNvSpPr txBox="1"/>
          <p:nvPr/>
        </p:nvSpPr>
        <p:spPr>
          <a:xfrm>
            <a:off x="3478974" y="1161529"/>
            <a:ext cx="4479278" cy="646331"/>
          </a:xfrm>
          <a:prstGeom prst="rect">
            <a:avLst/>
          </a:prstGeom>
          <a:noFill/>
        </p:spPr>
        <p:txBody>
          <a:bodyPr wrap="square" rtlCol="0">
            <a:spAutoFit/>
          </a:bodyPr>
          <a:lstStyle/>
          <a:p>
            <a:r>
              <a:rPr lang="en-US" dirty="0"/>
              <a:t>The offset will typically be encoded with a variable length scheme like UTF-8.</a:t>
            </a:r>
          </a:p>
        </p:txBody>
      </p:sp>
      <p:sp>
        <p:nvSpPr>
          <p:cNvPr id="7" name="TextBox 6">
            <a:extLst>
              <a:ext uri="{FF2B5EF4-FFF2-40B4-BE49-F238E27FC236}">
                <a16:creationId xmlns:a16="http://schemas.microsoft.com/office/drawing/2014/main" id="{192DA0B0-3215-4B9C-94AB-C63B2C5AD3E9}"/>
              </a:ext>
            </a:extLst>
          </p:cNvPr>
          <p:cNvSpPr txBox="1"/>
          <p:nvPr/>
        </p:nvSpPr>
        <p:spPr>
          <a:xfrm>
            <a:off x="1476003" y="2760173"/>
            <a:ext cx="6175098" cy="646331"/>
          </a:xfrm>
          <a:prstGeom prst="rect">
            <a:avLst/>
          </a:prstGeom>
          <a:noFill/>
        </p:spPr>
        <p:txBody>
          <a:bodyPr wrap="square" rtlCol="0">
            <a:spAutoFit/>
          </a:bodyPr>
          <a:lstStyle/>
          <a:p>
            <a:r>
              <a:rPr lang="en-US" dirty="0"/>
              <a:t>If only a few bits of type-specific information are needed, they can be encoded into the low bits of the UTF-8 character.</a:t>
            </a:r>
          </a:p>
        </p:txBody>
      </p:sp>
      <p:sp>
        <p:nvSpPr>
          <p:cNvPr id="8" name="TextBox 7">
            <a:extLst>
              <a:ext uri="{FF2B5EF4-FFF2-40B4-BE49-F238E27FC236}">
                <a16:creationId xmlns:a16="http://schemas.microsoft.com/office/drawing/2014/main" id="{587296F3-E25C-45E7-AEC6-DDA2E002CC74}"/>
              </a:ext>
            </a:extLst>
          </p:cNvPr>
          <p:cNvSpPr txBox="1"/>
          <p:nvPr/>
        </p:nvSpPr>
        <p:spPr>
          <a:xfrm>
            <a:off x="2435289" y="4929855"/>
            <a:ext cx="3037114" cy="369332"/>
          </a:xfrm>
          <a:prstGeom prst="rect">
            <a:avLst/>
          </a:prstGeom>
          <a:noFill/>
        </p:spPr>
        <p:txBody>
          <a:bodyPr wrap="square" rtlCol="0">
            <a:spAutoFit/>
          </a:bodyPr>
          <a:lstStyle/>
          <a:p>
            <a:r>
              <a:rPr lang="en-US" dirty="0"/>
              <a:t>Bits   …  4       3       2       1       0</a:t>
            </a:r>
          </a:p>
        </p:txBody>
      </p:sp>
      <p:sp>
        <p:nvSpPr>
          <p:cNvPr id="9" name="TextBox 8">
            <a:extLst>
              <a:ext uri="{FF2B5EF4-FFF2-40B4-BE49-F238E27FC236}">
                <a16:creationId xmlns:a16="http://schemas.microsoft.com/office/drawing/2014/main" id="{00D5B961-EA7E-405C-A82C-D84892D3F832}"/>
              </a:ext>
            </a:extLst>
          </p:cNvPr>
          <p:cNvSpPr txBox="1"/>
          <p:nvPr/>
        </p:nvSpPr>
        <p:spPr>
          <a:xfrm>
            <a:off x="6186196" y="3914192"/>
            <a:ext cx="1586204" cy="1200329"/>
          </a:xfrm>
          <a:prstGeom prst="rect">
            <a:avLst/>
          </a:prstGeom>
          <a:noFill/>
        </p:spPr>
        <p:txBody>
          <a:bodyPr wrap="square" rtlCol="0">
            <a:spAutoFit/>
          </a:bodyPr>
          <a:lstStyle/>
          <a:p>
            <a:r>
              <a:rPr lang="en-US" dirty="0"/>
              <a:t>00 Normal</a:t>
            </a:r>
          </a:p>
          <a:p>
            <a:r>
              <a:rPr lang="en-US" dirty="0"/>
              <a:t>01 Italic</a:t>
            </a:r>
          </a:p>
          <a:p>
            <a:r>
              <a:rPr lang="en-US" dirty="0"/>
              <a:t>10 Bold</a:t>
            </a:r>
          </a:p>
          <a:p>
            <a:r>
              <a:rPr lang="en-US" dirty="0"/>
              <a:t>11 Heading</a:t>
            </a:r>
          </a:p>
        </p:txBody>
      </p:sp>
    </p:spTree>
    <p:extLst>
      <p:ext uri="{BB962C8B-B14F-4D97-AF65-F5344CB8AC3E}">
        <p14:creationId xmlns:p14="http://schemas.microsoft.com/office/powerpoint/2010/main" val="1042546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63263D-EA2B-4E22-B6A0-1070719C45D4}"/>
              </a:ext>
            </a:extLst>
          </p:cNvPr>
          <p:cNvSpPr/>
          <p:nvPr/>
        </p:nvSpPr>
        <p:spPr>
          <a:xfrm>
            <a:off x="1049693" y="1156624"/>
            <a:ext cx="6909319" cy="2308324"/>
          </a:xfrm>
          <a:prstGeom prst="rect">
            <a:avLst/>
          </a:prstGeom>
        </p:spPr>
        <p:txBody>
          <a:bodyPr wrap="square">
            <a:spAutoFit/>
          </a:bodyPr>
          <a:lstStyle/>
          <a:p>
            <a:r>
              <a:rPr lang="en-US" dirty="0"/>
              <a:t>Anchor text tends to duplicate, with many links to the same page with the same anchor text.</a:t>
            </a:r>
          </a:p>
          <a:p>
            <a:endParaRPr lang="en-US" dirty="0"/>
          </a:p>
          <a:p>
            <a:r>
              <a:rPr lang="en-US" dirty="0"/>
              <a:t>For a word in anchor text, it can be useful to sort the phrases, retaining only the unique phrases  but with counts on the words.</a:t>
            </a:r>
          </a:p>
          <a:p>
            <a:endParaRPr lang="en-US" dirty="0"/>
          </a:p>
          <a:p>
            <a:r>
              <a:rPr lang="en-US" dirty="0"/>
              <a:t>Because the counts can be so large, it can be helpful to shrink the number of bits required with the log function.</a:t>
            </a:r>
          </a:p>
        </p:txBody>
      </p:sp>
      <p:sp>
        <p:nvSpPr>
          <p:cNvPr id="3" name="Rectangle 2">
            <a:extLst>
              <a:ext uri="{FF2B5EF4-FFF2-40B4-BE49-F238E27FC236}">
                <a16:creationId xmlns:a16="http://schemas.microsoft.com/office/drawing/2014/main" id="{E8B86EFD-F4B0-47E5-B8C5-C57B796DDEEB}"/>
              </a:ext>
            </a:extLst>
          </p:cNvPr>
          <p:cNvSpPr/>
          <p:nvPr/>
        </p:nvSpPr>
        <p:spPr>
          <a:xfrm>
            <a:off x="1049693" y="3850942"/>
            <a:ext cx="2951064"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a:t>
            </a:r>
          </a:p>
        </p:txBody>
      </p:sp>
      <p:sp>
        <p:nvSpPr>
          <p:cNvPr id="4" name="Rectangle 3">
            <a:extLst>
              <a:ext uri="{FF2B5EF4-FFF2-40B4-BE49-F238E27FC236}">
                <a16:creationId xmlns:a16="http://schemas.microsoft.com/office/drawing/2014/main" id="{57B74726-D579-42BF-99EF-E3C105C56080}"/>
              </a:ext>
            </a:extLst>
          </p:cNvPr>
          <p:cNvSpPr/>
          <p:nvPr/>
        </p:nvSpPr>
        <p:spPr>
          <a:xfrm>
            <a:off x="4000757" y="3850942"/>
            <a:ext cx="280851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log( Count )</a:t>
            </a:r>
          </a:p>
        </p:txBody>
      </p:sp>
      <p:sp>
        <p:nvSpPr>
          <p:cNvPr id="5" name="TextBox 4">
            <a:extLst>
              <a:ext uri="{FF2B5EF4-FFF2-40B4-BE49-F238E27FC236}">
                <a16:creationId xmlns:a16="http://schemas.microsoft.com/office/drawing/2014/main" id="{254AB0E5-F650-4C1C-8EDB-2FB4EC8EA93B}"/>
              </a:ext>
            </a:extLst>
          </p:cNvPr>
          <p:cNvSpPr txBox="1"/>
          <p:nvPr/>
        </p:nvSpPr>
        <p:spPr>
          <a:xfrm>
            <a:off x="3772158" y="4901863"/>
            <a:ext cx="3037114" cy="369332"/>
          </a:xfrm>
          <a:prstGeom prst="rect">
            <a:avLst/>
          </a:prstGeom>
          <a:noFill/>
        </p:spPr>
        <p:txBody>
          <a:bodyPr wrap="square" rtlCol="0">
            <a:spAutoFit/>
          </a:bodyPr>
          <a:lstStyle/>
          <a:p>
            <a:r>
              <a:rPr lang="en-US" dirty="0"/>
              <a:t>Bits   …  4       3       2       1       0</a:t>
            </a:r>
          </a:p>
        </p:txBody>
      </p:sp>
    </p:spTree>
    <p:extLst>
      <p:ext uri="{BB962C8B-B14F-4D97-AF65-F5344CB8AC3E}">
        <p14:creationId xmlns:p14="http://schemas.microsoft.com/office/powerpoint/2010/main" val="3854877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DFCC7-1CB6-A0DD-96CD-BC1013091134}"/>
              </a:ext>
            </a:extLst>
          </p:cNvPr>
          <p:cNvSpPr>
            <a:spLocks noGrp="1"/>
          </p:cNvSpPr>
          <p:nvPr>
            <p:ph type="title"/>
          </p:nvPr>
        </p:nvSpPr>
        <p:spPr/>
        <p:txBody>
          <a:bodyPr/>
          <a:lstStyle/>
          <a:p>
            <a:r>
              <a:rPr lang="en-US" dirty="0"/>
              <a:t>anchor text</a:t>
            </a:r>
          </a:p>
        </p:txBody>
      </p:sp>
      <p:sp>
        <p:nvSpPr>
          <p:cNvPr id="3" name="Content Placeholder 2">
            <a:extLst>
              <a:ext uri="{FF2B5EF4-FFF2-40B4-BE49-F238E27FC236}">
                <a16:creationId xmlns:a16="http://schemas.microsoft.com/office/drawing/2014/main" id="{E5240B41-E05E-1C57-6CB6-E6A3F2D78592}"/>
              </a:ext>
            </a:extLst>
          </p:cNvPr>
          <p:cNvSpPr>
            <a:spLocks noGrp="1"/>
          </p:cNvSpPr>
          <p:nvPr>
            <p:ph idx="1"/>
          </p:nvPr>
        </p:nvSpPr>
        <p:spPr/>
        <p:txBody>
          <a:bodyPr/>
          <a:lstStyle/>
          <a:p>
            <a:r>
              <a:rPr lang="en-US" dirty="0"/>
              <a:t>Anchor text is hard.</a:t>
            </a:r>
          </a:p>
          <a:p>
            <a:r>
              <a:rPr lang="en-US" dirty="0"/>
              <a:t>It’s not in the page being indexed, it’s in all the other pages.</a:t>
            </a:r>
          </a:p>
          <a:p>
            <a:r>
              <a:rPr lang="en-US" dirty="0"/>
              <a:t>As you crawl, you’ll continue to collect more anchor text for pages already indexed.</a:t>
            </a:r>
          </a:p>
          <a:p>
            <a:r>
              <a:rPr lang="en-US" dirty="0"/>
              <a:t>Probably requires a separate index.</a:t>
            </a:r>
          </a:p>
        </p:txBody>
      </p:sp>
      <p:sp>
        <p:nvSpPr>
          <p:cNvPr id="4" name="Slide Number Placeholder 3">
            <a:extLst>
              <a:ext uri="{FF2B5EF4-FFF2-40B4-BE49-F238E27FC236}">
                <a16:creationId xmlns:a16="http://schemas.microsoft.com/office/drawing/2014/main" id="{8B083353-B918-79AC-DFC7-8AA1CC3B95BF}"/>
              </a:ext>
            </a:extLst>
          </p:cNvPr>
          <p:cNvSpPr>
            <a:spLocks noGrp="1"/>
          </p:cNvSpPr>
          <p:nvPr>
            <p:ph type="sldNum" sz="quarter" idx="12"/>
          </p:nvPr>
        </p:nvSpPr>
        <p:spPr/>
        <p:txBody>
          <a:bodyPr/>
          <a:lstStyle/>
          <a:p>
            <a:fld id="{F8D59B09-23C8-46BA-B508-CE17BADF421E}" type="slidenum">
              <a:rPr lang="en-US" smtClean="0"/>
              <a:pPr/>
              <a:t>40</a:t>
            </a:fld>
            <a:endParaRPr lang="en-US"/>
          </a:p>
        </p:txBody>
      </p:sp>
    </p:spTree>
    <p:extLst>
      <p:ext uri="{BB962C8B-B14F-4D97-AF65-F5344CB8AC3E}">
        <p14:creationId xmlns:p14="http://schemas.microsoft.com/office/powerpoint/2010/main" val="2789794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F8184E-AE28-4FAE-BA49-3C953775FCB1}"/>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CBBD87-70B0-4092-B6C6-0169B46040BF}"/>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404B72A0-B39F-4F30-8480-4B3AA4CB8547}"/>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0BD6581-13AC-45A9-8ABA-C168A1FAC0C6}"/>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8CAC36F2-D8C3-48D6-85CB-9DD44918A2EF}"/>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7255592-0F40-4412-AA88-9FD485F0E8C6}"/>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70C81402-5B8E-44E2-B159-B0FCCBE57B2A}"/>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8FACC74C-2365-4B79-8388-685EF9E776BA}"/>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3800A941-88A1-45AE-891E-E7C3431C6895}"/>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88799369-9A8C-4547-8D67-B93A69214F85}"/>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C4459789-2AD2-4DF7-B962-429FFA5FF247}"/>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022BE36B-4D27-4D7B-A821-FC1434C8C910}"/>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605E8471-A681-4FF4-96C6-B059260BC861}"/>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8C1BEB5A-EB62-4FA0-B866-15E857EA42AC}"/>
              </a:ext>
            </a:extLst>
          </p:cNvPr>
          <p:cNvSpPr txBox="1"/>
          <p:nvPr/>
        </p:nvSpPr>
        <p:spPr>
          <a:xfrm>
            <a:off x="736867" y="3923868"/>
            <a:ext cx="7855780" cy="2544286"/>
          </a:xfrm>
          <a:prstGeom prst="rect">
            <a:avLst/>
          </a:prstGeom>
          <a:noFill/>
        </p:spPr>
        <p:txBody>
          <a:bodyPr wrap="square" rtlCol="0">
            <a:spAutoFit/>
          </a:bodyPr>
          <a:lstStyle/>
          <a:p>
            <a:pPr marL="0" indent="0">
              <a:spcBef>
                <a:spcPts val="1600"/>
              </a:spcBef>
              <a:buNone/>
            </a:pPr>
            <a:r>
              <a:rPr lang="en-US" sz="1800" dirty="0"/>
              <a:t>You have a choice whether to number locations relative to:</a:t>
            </a:r>
          </a:p>
          <a:p>
            <a:pPr marL="914400" indent="-454025">
              <a:spcBef>
                <a:spcPts val="800"/>
              </a:spcBef>
              <a:buFont typeface="+mj-lt"/>
              <a:buAutoNum type="arabicPeriod"/>
            </a:pPr>
            <a:r>
              <a:rPr lang="en-US" sz="1800" dirty="0"/>
              <a:t>Start of the document or</a:t>
            </a:r>
          </a:p>
          <a:p>
            <a:pPr marL="914400" indent="-454025">
              <a:buFont typeface="+mj-lt"/>
              <a:buAutoNum type="arabicPeriod"/>
            </a:pPr>
            <a:r>
              <a:rPr lang="en-US" sz="1800" dirty="0"/>
              <a:t>Start of the index</a:t>
            </a:r>
          </a:p>
          <a:p>
            <a:pPr marL="0" indent="0">
              <a:spcBef>
                <a:spcPts val="1600"/>
              </a:spcBef>
              <a:buNone/>
            </a:pPr>
            <a:r>
              <a:rPr lang="en-US" sz="1800" dirty="0"/>
              <a:t>If you go with </a:t>
            </a:r>
            <a:r>
              <a:rPr lang="en-US" sz="1800" i="1" dirty="0">
                <a:solidFill>
                  <a:srgbClr val="C00000"/>
                </a:solidFill>
              </a:rPr>
              <a:t>start of document</a:t>
            </a:r>
            <a:r>
              <a:rPr lang="en-US" sz="1800" dirty="0"/>
              <a:t>, individual word locations will be </a:t>
            </a:r>
            <a:r>
              <a:rPr lang="en-US" sz="1800" i="1" dirty="0">
                <a:solidFill>
                  <a:srgbClr val="C00000"/>
                </a:solidFill>
              </a:rPr>
              <a:t>( </a:t>
            </a:r>
            <a:r>
              <a:rPr lang="en-US" sz="1800" i="1" dirty="0" err="1">
                <a:solidFill>
                  <a:srgbClr val="C00000"/>
                </a:solidFill>
              </a:rPr>
              <a:t>docid</a:t>
            </a:r>
            <a:r>
              <a:rPr lang="en-US" sz="1800" i="1" dirty="0">
                <a:solidFill>
                  <a:srgbClr val="C00000"/>
                </a:solidFill>
              </a:rPr>
              <a:t>, offset </a:t>
            </a:r>
            <a:r>
              <a:rPr lang="en-US" sz="1800" dirty="0"/>
              <a:t>), causing a large delta every time you cross a document boundary.</a:t>
            </a:r>
          </a:p>
          <a:p>
            <a:pPr marL="0" indent="0">
              <a:spcBef>
                <a:spcPts val="1600"/>
              </a:spcBef>
              <a:buNone/>
            </a:pPr>
            <a:r>
              <a:rPr lang="en-US" sz="1800" dirty="0"/>
              <a:t>If you go with </a:t>
            </a:r>
            <a:r>
              <a:rPr lang="en-US" sz="1800" i="1" dirty="0">
                <a:solidFill>
                  <a:srgbClr val="C00000"/>
                </a:solidFill>
              </a:rPr>
              <a:t>start of index</a:t>
            </a:r>
            <a:r>
              <a:rPr lang="en-US" sz="1800" dirty="0"/>
              <a:t>, a word location is simply an </a:t>
            </a:r>
            <a:r>
              <a:rPr lang="en-US" sz="1800" i="1" dirty="0"/>
              <a:t>offset,</a:t>
            </a:r>
            <a:r>
              <a:rPr lang="en-US" sz="1800" dirty="0"/>
              <a:t> and the deltas between locations will likely to be smaller binary numbers.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0821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B53C1-301B-C8EB-3E0B-8A3D593A756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179F411-4A33-C2D5-B589-69EE34D38A78}"/>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3502BE4-DB16-BC9B-4317-92BA102658E9}"/>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FCCCFA39-3AE9-C07B-A11D-DA56307FD2E9}"/>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52A7FA77-EB4F-C550-AC76-A284678F29CB}"/>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CC92982B-4A77-315C-BCC8-3160FB22EDF9}"/>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5B25CFE-D7A7-DAFA-BF2F-D3CBFA118752}"/>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4D65A8EA-BF9D-DD73-444A-1AF47C938AA7}"/>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26FE321B-419C-D487-9FEE-ED94E953A3AF}"/>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7F9F089F-18CC-7C08-BB94-3DBC39FB8A94}"/>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3C6C52AD-B21A-EA24-EEFD-F2C3EA7AD5FC}"/>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A33F387F-DF6E-6B79-D54F-DB3805AA67E4}"/>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9FDD7D18-3AAD-784C-1695-F93FD031BCFE}"/>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3EC7DF5E-C89A-C2F3-8F9F-6BC87DD8A047}"/>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5DB552AA-AD96-975B-F7AC-80BEBC9CC5D0}"/>
              </a:ext>
            </a:extLst>
          </p:cNvPr>
          <p:cNvSpPr txBox="1"/>
          <p:nvPr/>
        </p:nvSpPr>
        <p:spPr>
          <a:xfrm>
            <a:off x="736867" y="3923868"/>
            <a:ext cx="7855780" cy="1392689"/>
          </a:xfrm>
          <a:prstGeom prst="rect">
            <a:avLst/>
          </a:prstGeom>
          <a:noFill/>
        </p:spPr>
        <p:txBody>
          <a:bodyPr wrap="square" rtlCol="0">
            <a:spAutoFit/>
          </a:bodyPr>
          <a:lstStyle/>
          <a:p>
            <a:pPr>
              <a:spcBef>
                <a:spcPts val="1500"/>
              </a:spcBef>
            </a:pPr>
            <a:r>
              <a:rPr lang="en-US" dirty="0"/>
              <a:t>Most posting lists will be of actual words found on a page.</a:t>
            </a:r>
          </a:p>
          <a:p>
            <a:pPr>
              <a:spcBef>
                <a:spcPts val="1500"/>
              </a:spcBef>
            </a:pPr>
            <a:r>
              <a:rPr lang="en-US" dirty="0"/>
              <a:t>But there will be at least one other important posting list of document ends, marking the boundaries between documents pasted one after another in the index.</a:t>
            </a:r>
          </a:p>
        </p:txBody>
      </p:sp>
    </p:spTree>
    <p:extLst>
      <p:ext uri="{BB962C8B-B14F-4D97-AF65-F5344CB8AC3E}">
        <p14:creationId xmlns:p14="http://schemas.microsoft.com/office/powerpoint/2010/main" val="1529718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872D4-BE6A-0838-D2D1-B3C4E7D70E7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D73F5A9-2A1E-D1BE-8FB1-9F42DBA61897}"/>
              </a:ext>
            </a:extLst>
          </p:cNvPr>
          <p:cNvSpPr/>
          <p:nvPr/>
        </p:nvSpPr>
        <p:spPr>
          <a:xfrm>
            <a:off x="736867" y="808737"/>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B2C1B3-055C-4BE5-0C54-F7DCBD9C813E}"/>
              </a:ext>
            </a:extLst>
          </p:cNvPr>
          <p:cNvSpPr/>
          <p:nvPr/>
        </p:nvSpPr>
        <p:spPr>
          <a:xfrm>
            <a:off x="736867" y="808737"/>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0C08FC9F-6F47-AB78-C4DF-CBAC41CED8A3}"/>
              </a:ext>
            </a:extLst>
          </p:cNvPr>
          <p:cNvSpPr/>
          <p:nvPr/>
        </p:nvSpPr>
        <p:spPr>
          <a:xfrm>
            <a:off x="2114574" y="808736"/>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2C01E200-9822-15FE-E099-F7FBB2E8C6C2}"/>
              </a:ext>
            </a:extLst>
          </p:cNvPr>
          <p:cNvSpPr/>
          <p:nvPr/>
        </p:nvSpPr>
        <p:spPr>
          <a:xfrm>
            <a:off x="3544129" y="806476"/>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1C99F09B-9E12-D809-FF7F-F4FF4C497898}"/>
              </a:ext>
            </a:extLst>
          </p:cNvPr>
          <p:cNvSpPr/>
          <p:nvPr/>
        </p:nvSpPr>
        <p:spPr>
          <a:xfrm>
            <a:off x="4973685"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EE2B37EF-7C82-36A5-1D40-E15C31680B11}"/>
              </a:ext>
            </a:extLst>
          </p:cNvPr>
          <p:cNvSpPr/>
          <p:nvPr/>
        </p:nvSpPr>
        <p:spPr>
          <a:xfrm>
            <a:off x="5611189"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B03A1778-5766-3649-7426-6D7CAE5D5A32}"/>
              </a:ext>
            </a:extLst>
          </p:cNvPr>
          <p:cNvSpPr/>
          <p:nvPr/>
        </p:nvSpPr>
        <p:spPr>
          <a:xfrm>
            <a:off x="6248693" y="806475"/>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12AAE216-E6FE-14E8-DC1A-FEFA18985489}"/>
              </a:ext>
            </a:extLst>
          </p:cNvPr>
          <p:cNvSpPr/>
          <p:nvPr/>
        </p:nvSpPr>
        <p:spPr>
          <a:xfrm>
            <a:off x="7523701" y="806475"/>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A684A5AC-1D55-915E-DE3D-1F4EE1A1605F}"/>
              </a:ext>
            </a:extLst>
          </p:cNvPr>
          <p:cNvSpPr/>
          <p:nvPr/>
        </p:nvSpPr>
        <p:spPr>
          <a:xfrm>
            <a:off x="6886195" y="808736"/>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3" name="TextBox 22">
            <a:extLst>
              <a:ext uri="{FF2B5EF4-FFF2-40B4-BE49-F238E27FC236}">
                <a16:creationId xmlns:a16="http://schemas.microsoft.com/office/drawing/2014/main" id="{ACF58BBA-F9F7-1571-DEC5-08037D7EAB23}"/>
              </a:ext>
            </a:extLst>
          </p:cNvPr>
          <p:cNvSpPr txBox="1"/>
          <p:nvPr/>
        </p:nvSpPr>
        <p:spPr>
          <a:xfrm>
            <a:off x="736867" y="434881"/>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A45A59C3-C6EC-2EF4-9CFA-50C8B8AAC39E}"/>
              </a:ext>
            </a:extLst>
          </p:cNvPr>
          <p:cNvSpPr/>
          <p:nvPr/>
        </p:nvSpPr>
        <p:spPr>
          <a:xfrm>
            <a:off x="736867" y="249372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 loc</a:t>
            </a:r>
          </a:p>
        </p:txBody>
      </p:sp>
      <p:sp>
        <p:nvSpPr>
          <p:cNvPr id="26" name="Rectangle 25">
            <a:extLst>
              <a:ext uri="{FF2B5EF4-FFF2-40B4-BE49-F238E27FC236}">
                <a16:creationId xmlns:a16="http://schemas.microsoft.com/office/drawing/2014/main" id="{2402BD39-5C88-C01E-CC26-E8CC102EDFF2}"/>
              </a:ext>
            </a:extLst>
          </p:cNvPr>
          <p:cNvSpPr/>
          <p:nvPr/>
        </p:nvSpPr>
        <p:spPr>
          <a:xfrm>
            <a:off x="2114574" y="2493722"/>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8BEC2921-F142-F200-49D1-2AB3E5C3FAD1}"/>
              </a:ext>
            </a:extLst>
          </p:cNvPr>
          <p:cNvSpPr txBox="1"/>
          <p:nvPr/>
        </p:nvSpPr>
        <p:spPr>
          <a:xfrm>
            <a:off x="736867" y="2119867"/>
            <a:ext cx="7855780" cy="369332"/>
          </a:xfrm>
          <a:prstGeom prst="rect">
            <a:avLst/>
          </a:prstGeom>
          <a:noFill/>
        </p:spPr>
        <p:txBody>
          <a:bodyPr wrap="square" rtlCol="0">
            <a:spAutoFit/>
          </a:bodyPr>
          <a:lstStyle/>
          <a:p>
            <a:r>
              <a:rPr lang="en-US" dirty="0"/>
              <a:t>An individual post</a:t>
            </a:r>
          </a:p>
        </p:txBody>
      </p:sp>
      <p:sp>
        <p:nvSpPr>
          <p:cNvPr id="24" name="TextBox 23">
            <a:extLst>
              <a:ext uri="{FF2B5EF4-FFF2-40B4-BE49-F238E27FC236}">
                <a16:creationId xmlns:a16="http://schemas.microsoft.com/office/drawing/2014/main" id="{3BC4E35C-FF4A-BF32-3BBD-D925C899EC38}"/>
              </a:ext>
            </a:extLst>
          </p:cNvPr>
          <p:cNvSpPr txBox="1"/>
          <p:nvPr/>
        </p:nvSpPr>
        <p:spPr>
          <a:xfrm>
            <a:off x="736867" y="3923868"/>
            <a:ext cx="7855780" cy="1862048"/>
          </a:xfrm>
          <a:prstGeom prst="rect">
            <a:avLst/>
          </a:prstGeom>
          <a:noFill/>
        </p:spPr>
        <p:txBody>
          <a:bodyPr wrap="square" rtlCol="0">
            <a:spAutoFit/>
          </a:bodyPr>
          <a:lstStyle/>
          <a:p>
            <a:pPr>
              <a:spcBef>
                <a:spcPts val="1500"/>
              </a:spcBef>
            </a:pPr>
            <a:r>
              <a:rPr lang="en-US" dirty="0"/>
              <a:t>All the posts on a given list likely have the same type-specific data but the amount of data and number of bytes might vary and be whatever you like.</a:t>
            </a:r>
          </a:p>
          <a:p>
            <a:pPr>
              <a:spcBef>
                <a:spcPts val="1500"/>
              </a:spcBef>
            </a:pPr>
            <a:r>
              <a:rPr lang="en-US" dirty="0"/>
              <a:t>For a word, the type-specific information might be title or bold.</a:t>
            </a:r>
          </a:p>
          <a:p>
            <a:pPr>
              <a:spcBef>
                <a:spcPts val="1500"/>
              </a:spcBef>
            </a:pPr>
            <a:r>
              <a:rPr lang="en-US" dirty="0"/>
              <a:t>For a document end, it might be the URL (or an index into a table of URLs), the document title, document statistics, whatever you want.</a:t>
            </a:r>
          </a:p>
        </p:txBody>
      </p:sp>
    </p:spTree>
    <p:extLst>
      <p:ext uri="{BB962C8B-B14F-4D97-AF65-F5344CB8AC3E}">
        <p14:creationId xmlns:p14="http://schemas.microsoft.com/office/powerpoint/2010/main" val="25012203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9DBE-7AB5-85DC-FF54-EC1CA5BC56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904DC-363F-5D31-6867-4CBBA9F6722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74DDA7BC-53CE-7AAC-17A1-6A070C81537F}"/>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the index</a:t>
            </a:r>
          </a:p>
          <a:p>
            <a:pPr marL="514350" indent="-514350">
              <a:buFont typeface="+mj-lt"/>
              <a:buAutoNum type="arabicPeriod"/>
            </a:pPr>
            <a:r>
              <a:rPr lang="en-US" dirty="0">
                <a:solidFill>
                  <a:srgbClr val="C00000"/>
                </a:solidFill>
              </a:rPr>
              <a:t>index stream readers</a:t>
            </a:r>
          </a:p>
          <a:p>
            <a:pPr marL="514350" indent="-514350">
              <a:buFont typeface="+mj-lt"/>
              <a:buAutoNum type="arabicPeriod"/>
            </a:pPr>
            <a:r>
              <a:rPr lang="en-US" dirty="0"/>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BE773D4B-EA0E-1E2E-1873-BFC1F42735EA}"/>
              </a:ext>
            </a:extLst>
          </p:cNvPr>
          <p:cNvSpPr>
            <a:spLocks noGrp="1"/>
          </p:cNvSpPr>
          <p:nvPr>
            <p:ph type="sldNum" sz="quarter" idx="12"/>
          </p:nvPr>
        </p:nvSpPr>
        <p:spPr/>
        <p:txBody>
          <a:bodyPr/>
          <a:lstStyle/>
          <a:p>
            <a:fld id="{F8D59B09-23C8-46BA-B508-CE17BADF421E}" type="slidenum">
              <a:rPr lang="en-US" smtClean="0"/>
              <a:pPr/>
              <a:t>44</a:t>
            </a:fld>
            <a:endParaRPr lang="en-US"/>
          </a:p>
        </p:txBody>
      </p:sp>
    </p:spTree>
    <p:extLst>
      <p:ext uri="{BB962C8B-B14F-4D97-AF65-F5344CB8AC3E}">
        <p14:creationId xmlns:p14="http://schemas.microsoft.com/office/powerpoint/2010/main" val="3541049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E819-098F-466E-867E-D427BC856DC7}"/>
              </a:ext>
            </a:extLst>
          </p:cNvPr>
          <p:cNvSpPr>
            <a:spLocks noGrp="1"/>
          </p:cNvSpPr>
          <p:nvPr>
            <p:ph type="title"/>
          </p:nvPr>
        </p:nvSpPr>
        <p:spPr/>
        <p:txBody>
          <a:bodyPr/>
          <a:lstStyle/>
          <a:p>
            <a:r>
              <a:rPr lang="en-US" dirty="0"/>
              <a:t>index stream readers</a:t>
            </a:r>
          </a:p>
        </p:txBody>
      </p:sp>
      <p:sp>
        <p:nvSpPr>
          <p:cNvPr id="4" name="Slide Number Placeholder 3">
            <a:extLst>
              <a:ext uri="{FF2B5EF4-FFF2-40B4-BE49-F238E27FC236}">
                <a16:creationId xmlns:a16="http://schemas.microsoft.com/office/drawing/2014/main" id="{3E679FF0-4E7A-4EB4-90AD-0B864FD40F31}"/>
              </a:ext>
            </a:extLst>
          </p:cNvPr>
          <p:cNvSpPr>
            <a:spLocks noGrp="1"/>
          </p:cNvSpPr>
          <p:nvPr>
            <p:ph type="sldNum" sz="quarter" idx="12"/>
          </p:nvPr>
        </p:nvSpPr>
        <p:spPr/>
        <p:txBody>
          <a:bodyPr/>
          <a:lstStyle/>
          <a:p>
            <a:fld id="{F8D59B09-23C8-46BA-B508-CE17BADF421E}" type="slidenum">
              <a:rPr lang="en-US" smtClean="0"/>
              <a:pPr/>
              <a:t>45</a:t>
            </a:fld>
            <a:endParaRPr lang="en-US"/>
          </a:p>
        </p:txBody>
      </p:sp>
      <p:pic>
        <p:nvPicPr>
          <p:cNvPr id="7" name="Picture 6">
            <a:extLst>
              <a:ext uri="{FF2B5EF4-FFF2-40B4-BE49-F238E27FC236}">
                <a16:creationId xmlns:a16="http://schemas.microsoft.com/office/drawing/2014/main" id="{586ACBA1-34EA-BAB6-7979-53F3E1DBA093}"/>
              </a:ext>
            </a:extLst>
          </p:cNvPr>
          <p:cNvPicPr>
            <a:picLocks noChangeAspect="1"/>
          </p:cNvPicPr>
          <p:nvPr/>
        </p:nvPicPr>
        <p:blipFill>
          <a:blip r:embed="rId3"/>
          <a:stretch>
            <a:fillRect/>
          </a:stretch>
        </p:blipFill>
        <p:spPr>
          <a:xfrm>
            <a:off x="5146964" y="1227074"/>
            <a:ext cx="3449782" cy="5067610"/>
          </a:xfrm>
          <a:prstGeom prst="rect">
            <a:avLst/>
          </a:prstGeom>
        </p:spPr>
      </p:pic>
      <p:sp>
        <p:nvSpPr>
          <p:cNvPr id="8" name="Content Placeholder 2">
            <a:extLst>
              <a:ext uri="{FF2B5EF4-FFF2-40B4-BE49-F238E27FC236}">
                <a16:creationId xmlns:a16="http://schemas.microsoft.com/office/drawing/2014/main" id="{A17FFA59-F1EE-43E9-CF61-958D1ECE9396}"/>
              </a:ext>
            </a:extLst>
          </p:cNvPr>
          <p:cNvSpPr txBox="1">
            <a:spLocks/>
          </p:cNvSpPr>
          <p:nvPr/>
        </p:nvSpPr>
        <p:spPr>
          <a:xfrm>
            <a:off x="457200" y="1417638"/>
            <a:ext cx="4260273"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600"/>
              </a:spcBef>
              <a:buNone/>
            </a:pPr>
            <a:r>
              <a:rPr lang="en-US" sz="2000" dirty="0"/>
              <a:t>Idea is to step through posting lists looking for intersections.</a:t>
            </a:r>
          </a:p>
          <a:p>
            <a:pPr marL="0" indent="0">
              <a:spcBef>
                <a:spcPts val="1600"/>
              </a:spcBef>
              <a:buNone/>
            </a:pPr>
            <a:r>
              <a:rPr lang="en-US" sz="2000" dirty="0"/>
              <a:t>Invented by Mike Burrows at AltaVista.</a:t>
            </a:r>
          </a:p>
          <a:p>
            <a:pPr marL="0" indent="0">
              <a:spcBef>
                <a:spcPts val="1600"/>
              </a:spcBef>
              <a:buNone/>
            </a:pPr>
            <a:r>
              <a:rPr lang="en-US" sz="2000" dirty="0"/>
              <a:t>Briefly worked for Microsoft at the very beginning of what became Bing and contributed this to the initial design.</a:t>
            </a:r>
          </a:p>
          <a:p>
            <a:pPr marL="0" indent="0">
              <a:spcBef>
                <a:spcPts val="1600"/>
              </a:spcBef>
              <a:buNone/>
            </a:pPr>
            <a:r>
              <a:rPr lang="en-US" sz="2000" dirty="0"/>
              <a:t>(Left because his girlfriend was in the SF Bay area, shortly before I joined the team.)</a:t>
            </a:r>
          </a:p>
        </p:txBody>
      </p:sp>
    </p:spTree>
    <p:extLst>
      <p:ext uri="{BB962C8B-B14F-4D97-AF65-F5344CB8AC3E}">
        <p14:creationId xmlns:p14="http://schemas.microsoft.com/office/powerpoint/2010/main" val="16931594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9A324-6069-439E-936B-DBE63CE44716}"/>
              </a:ext>
            </a:extLst>
          </p:cNvPr>
          <p:cNvSpPr>
            <a:spLocks noGrp="1"/>
          </p:cNvSpPr>
          <p:nvPr>
            <p:ph type="title"/>
          </p:nvPr>
        </p:nvSpPr>
        <p:spPr/>
        <p:txBody>
          <a:bodyPr/>
          <a:lstStyle/>
          <a:p>
            <a:r>
              <a:rPr lang="en-US" dirty="0"/>
              <a:t>two uses</a:t>
            </a:r>
          </a:p>
        </p:txBody>
      </p:sp>
      <p:sp>
        <p:nvSpPr>
          <p:cNvPr id="3" name="Content Placeholder 2">
            <a:extLst>
              <a:ext uri="{FF2B5EF4-FFF2-40B4-BE49-F238E27FC236}">
                <a16:creationId xmlns:a16="http://schemas.microsoft.com/office/drawing/2014/main" id="{3ACE5534-CF4E-4D42-A4E7-FB2ED83CF285}"/>
              </a:ext>
            </a:extLst>
          </p:cNvPr>
          <p:cNvSpPr>
            <a:spLocks noGrp="1"/>
          </p:cNvSpPr>
          <p:nvPr>
            <p:ph idx="1"/>
          </p:nvPr>
        </p:nvSpPr>
        <p:spPr/>
        <p:txBody>
          <a:bodyPr>
            <a:normAutofit/>
          </a:bodyPr>
          <a:lstStyle/>
          <a:p>
            <a:pPr marL="514350" indent="-514350">
              <a:spcBef>
                <a:spcPts val="1600"/>
              </a:spcBef>
              <a:buFont typeface="+mj-lt"/>
              <a:buAutoNum type="arabicPeriod"/>
            </a:pPr>
            <a:r>
              <a:rPr lang="en-US" sz="2400" i="1" dirty="0">
                <a:solidFill>
                  <a:srgbClr val="C00000"/>
                </a:solidFill>
              </a:rPr>
              <a:t>Find matching documents.  </a:t>
            </a:r>
            <a:r>
              <a:rPr lang="en-US" sz="2400" dirty="0"/>
              <a:t>Skip over documents that don’t match as fast as possible.</a:t>
            </a:r>
          </a:p>
          <a:p>
            <a:pPr marL="514350" indent="-514350">
              <a:spcBef>
                <a:spcPts val="1600"/>
              </a:spcBef>
              <a:buFont typeface="+mj-lt"/>
              <a:buAutoNum type="arabicPeriod"/>
            </a:pPr>
            <a:r>
              <a:rPr lang="en-US" sz="2400" i="1" dirty="0">
                <a:solidFill>
                  <a:srgbClr val="C00000"/>
                </a:solidFill>
              </a:rPr>
              <a:t>Rank those documents.</a:t>
            </a:r>
            <a:r>
              <a:rPr lang="en-US" sz="2400" dirty="0">
                <a:solidFill>
                  <a:srgbClr val="C00000"/>
                </a:solidFill>
              </a:rPr>
              <a:t> </a:t>
            </a:r>
            <a:r>
              <a:rPr lang="en-US" sz="2400" dirty="0"/>
              <a:t>Scan through all the occurrences of the search words and phrases on a matching page as fast as possible.</a:t>
            </a:r>
          </a:p>
        </p:txBody>
      </p:sp>
      <p:sp>
        <p:nvSpPr>
          <p:cNvPr id="4" name="Slide Number Placeholder 3">
            <a:extLst>
              <a:ext uri="{FF2B5EF4-FFF2-40B4-BE49-F238E27FC236}">
                <a16:creationId xmlns:a16="http://schemas.microsoft.com/office/drawing/2014/main" id="{A5785D44-ED16-40AE-BFC8-76465156B6B7}"/>
              </a:ext>
            </a:extLst>
          </p:cNvPr>
          <p:cNvSpPr>
            <a:spLocks noGrp="1"/>
          </p:cNvSpPr>
          <p:nvPr>
            <p:ph type="sldNum" sz="quarter" idx="12"/>
          </p:nvPr>
        </p:nvSpPr>
        <p:spPr/>
        <p:txBody>
          <a:bodyPr/>
          <a:lstStyle/>
          <a:p>
            <a:fld id="{F8D59B09-23C8-46BA-B508-CE17BADF421E}" type="slidenum">
              <a:rPr lang="en-US" smtClean="0"/>
              <a:pPr/>
              <a:t>46</a:t>
            </a:fld>
            <a:endParaRPr lang="en-US"/>
          </a:p>
        </p:txBody>
      </p:sp>
    </p:spTree>
    <p:extLst>
      <p:ext uri="{BB962C8B-B14F-4D97-AF65-F5344CB8AC3E}">
        <p14:creationId xmlns:p14="http://schemas.microsoft.com/office/powerpoint/2010/main" val="2577061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index stream readers</a:t>
            </a:r>
          </a:p>
        </p:txBody>
      </p:sp>
      <p:sp>
        <p:nvSpPr>
          <p:cNvPr id="3" name="Content Placeholder 2"/>
          <p:cNvSpPr>
            <a:spLocks noGrp="1"/>
          </p:cNvSpPr>
          <p:nvPr>
            <p:ph idx="1"/>
          </p:nvPr>
        </p:nvSpPr>
        <p:spPr/>
        <p:txBody>
          <a:bodyPr>
            <a:normAutofit/>
          </a:bodyPr>
          <a:lstStyle/>
          <a:p>
            <a:pPr marL="2801938" indent="-2801938">
              <a:spcBef>
                <a:spcPts val="1600"/>
              </a:spcBef>
              <a:buNone/>
            </a:pPr>
            <a:r>
              <a:rPr lang="en-US" sz="2000" dirty="0"/>
              <a:t>Index stream readers (ISRs)</a:t>
            </a:r>
          </a:p>
          <a:p>
            <a:pPr marL="2801938" indent="-2801938">
              <a:spcBef>
                <a:spcPts val="1600"/>
              </a:spcBef>
              <a:buNone/>
            </a:pPr>
            <a:r>
              <a:rPr lang="en-US" sz="2000" dirty="0" err="1">
                <a:solidFill>
                  <a:srgbClr val="C00000"/>
                </a:solidFill>
                <a:latin typeface="Consolas" panose="020B0609020204030204" pitchFamily="49" charset="0"/>
              </a:rPr>
              <a:t>OpenISR</a:t>
            </a:r>
            <a:r>
              <a:rPr lang="en-US" sz="2000" dirty="0">
                <a:solidFill>
                  <a:srgbClr val="C00000"/>
                </a:solidFill>
                <a:latin typeface="Consolas" panose="020B0609020204030204" pitchFamily="49" charset="0"/>
              </a:rPr>
              <a:t>( t )</a:t>
            </a:r>
            <a:r>
              <a:rPr lang="en-US" sz="2000" dirty="0"/>
              <a:t>	Create an ISR for given term t, set to the first occurrence, if there is one.</a:t>
            </a:r>
          </a:p>
          <a:p>
            <a:pPr marL="2801938" indent="-2801938">
              <a:spcBef>
                <a:spcPts val="1600"/>
              </a:spcBef>
              <a:buNone/>
            </a:pPr>
            <a:r>
              <a:rPr lang="en-US" sz="2000" dirty="0">
                <a:solidFill>
                  <a:srgbClr val="C00000"/>
                </a:solidFill>
                <a:latin typeface="Consolas" panose="020B0609020204030204" pitchFamily="49" charset="0"/>
              </a:rPr>
              <a:t>next( )</a:t>
            </a:r>
            <a:r>
              <a:rPr lang="en-US" sz="2000" dirty="0"/>
              <a:t>	Move the ISR to the next post in the list.</a:t>
            </a:r>
          </a:p>
          <a:p>
            <a:pPr marL="2801938" indent="-2801938">
              <a:spcBef>
                <a:spcPts val="1600"/>
              </a:spcBef>
              <a:buNone/>
            </a:pPr>
            <a:r>
              <a:rPr lang="en-US" sz="2000" dirty="0">
                <a:solidFill>
                  <a:srgbClr val="C00000"/>
                </a:solidFill>
                <a:latin typeface="Consolas" panose="020B0609020204030204" pitchFamily="49" charset="0"/>
              </a:rPr>
              <a:t>seek( location )</a:t>
            </a:r>
            <a:r>
              <a:rPr lang="en-US" sz="2000" dirty="0"/>
              <a:t>	Move the ISR to the first post </a:t>
            </a:r>
            <a:r>
              <a:rPr lang="en-US" sz="2000" i="1" dirty="0"/>
              <a:t>after</a:t>
            </a:r>
            <a:r>
              <a:rPr lang="en-US" sz="2000" dirty="0"/>
              <a:t> the specified location.</a:t>
            </a:r>
          </a:p>
          <a:p>
            <a:pPr marL="2801938" indent="-2801938">
              <a:spcBef>
                <a:spcPts val="1600"/>
              </a:spcBef>
              <a:buNone/>
            </a:pPr>
            <a:r>
              <a:rPr lang="en-US" sz="2000" dirty="0" err="1">
                <a:solidFill>
                  <a:schemeClr val="bg1">
                    <a:lumMod val="65000"/>
                  </a:schemeClr>
                </a:solidFill>
                <a:latin typeface="Consolas" panose="020B0609020204030204" pitchFamily="49" charset="0"/>
              </a:rPr>
              <a:t>prev</a:t>
            </a:r>
            <a:r>
              <a:rPr lang="en-US" sz="2000" dirty="0">
                <a:solidFill>
                  <a:schemeClr val="bg1">
                    <a:lumMod val="65000"/>
                  </a:schemeClr>
                </a:solidFill>
                <a:latin typeface="Consolas" panose="020B0609020204030204" pitchFamily="49" charset="0"/>
              </a:rPr>
              <a:t>( )</a:t>
            </a:r>
            <a:r>
              <a:rPr lang="en-US" sz="2000" dirty="0"/>
              <a:t>	Move the ISR to the immediately preceding post.  </a:t>
            </a:r>
            <a:r>
              <a:rPr lang="en-US" sz="2000" i="1" dirty="0"/>
              <a:t>Not needed, usually omitted.</a:t>
            </a:r>
          </a:p>
        </p:txBody>
      </p:sp>
    </p:spTree>
    <p:extLst>
      <p:ext uri="{BB962C8B-B14F-4D97-AF65-F5344CB8AC3E}">
        <p14:creationId xmlns:p14="http://schemas.microsoft.com/office/powerpoint/2010/main" val="3059401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BECB7-A561-44A2-97BD-8D2A4F173A36}"/>
              </a:ext>
            </a:extLst>
          </p:cNvPr>
          <p:cNvSpPr>
            <a:spLocks noGrp="1"/>
          </p:cNvSpPr>
          <p:nvPr>
            <p:ph type="title"/>
          </p:nvPr>
        </p:nvSpPr>
        <p:spPr/>
        <p:txBody>
          <a:bodyPr/>
          <a:lstStyle/>
          <a:p>
            <a:r>
              <a:rPr lang="en-US" dirty="0"/>
              <a:t>seeking</a:t>
            </a:r>
          </a:p>
        </p:txBody>
      </p:sp>
      <p:sp>
        <p:nvSpPr>
          <p:cNvPr id="3" name="Content Placeholder 2">
            <a:extLst>
              <a:ext uri="{FF2B5EF4-FFF2-40B4-BE49-F238E27FC236}">
                <a16:creationId xmlns:a16="http://schemas.microsoft.com/office/drawing/2014/main" id="{AB4F31DC-1A5F-4644-97C9-E7798FBB923D}"/>
              </a:ext>
            </a:extLst>
          </p:cNvPr>
          <p:cNvSpPr>
            <a:spLocks noGrp="1"/>
          </p:cNvSpPr>
          <p:nvPr>
            <p:ph idx="1"/>
          </p:nvPr>
        </p:nvSpPr>
        <p:spPr/>
        <p:txBody>
          <a:bodyPr>
            <a:normAutofit lnSpcReduction="10000"/>
          </a:bodyPr>
          <a:lstStyle/>
          <a:p>
            <a:pPr marL="514350" indent="-514350">
              <a:spcBef>
                <a:spcPts val="1500"/>
              </a:spcBef>
              <a:buFont typeface="+mj-lt"/>
              <a:buAutoNum type="arabicPeriod"/>
            </a:pPr>
            <a:r>
              <a:rPr lang="en-US" sz="2000" dirty="0"/>
              <a:t>The posting lists can be huge.</a:t>
            </a:r>
          </a:p>
          <a:p>
            <a:pPr marL="514350" indent="-514350">
              <a:spcBef>
                <a:spcPts val="1500"/>
              </a:spcBef>
              <a:buFont typeface="+mj-lt"/>
              <a:buAutoNum type="arabicPeriod"/>
            </a:pPr>
            <a:r>
              <a:rPr lang="en-US" sz="2000" dirty="0"/>
              <a:t>Important to reduce space.</a:t>
            </a:r>
          </a:p>
          <a:p>
            <a:pPr marL="514350" indent="-514350">
              <a:spcBef>
                <a:spcPts val="1500"/>
              </a:spcBef>
              <a:buFont typeface="+mj-lt"/>
              <a:buAutoNum type="arabicPeriod"/>
            </a:pPr>
            <a:r>
              <a:rPr lang="en-US" sz="2000" dirty="0"/>
              <a:t>Usual strategy is to encode each new location as a delta from the previous.</a:t>
            </a:r>
          </a:p>
          <a:p>
            <a:pPr marL="514350" indent="-514350">
              <a:spcBef>
                <a:spcPts val="1500"/>
              </a:spcBef>
              <a:buFont typeface="+mj-lt"/>
              <a:buAutoNum type="arabicPeriod"/>
            </a:pPr>
            <a:r>
              <a:rPr lang="en-US" sz="2000" dirty="0"/>
              <a:t>Further encode with varying numbers of bits depending on the delta.</a:t>
            </a:r>
          </a:p>
          <a:p>
            <a:pPr marL="514350" indent="-514350">
              <a:spcBef>
                <a:spcPts val="1500"/>
              </a:spcBef>
              <a:buFont typeface="+mj-lt"/>
              <a:buAutoNum type="arabicPeriod"/>
            </a:pPr>
            <a:r>
              <a:rPr lang="en-US" sz="2000" dirty="0"/>
              <a:t>Some number of bits may encode attributes.</a:t>
            </a:r>
          </a:p>
          <a:p>
            <a:pPr marL="514350" indent="-514350">
              <a:spcBef>
                <a:spcPts val="1500"/>
              </a:spcBef>
              <a:buFont typeface="+mj-lt"/>
              <a:buAutoNum type="arabicPeriod"/>
            </a:pPr>
            <a:r>
              <a:rPr lang="en-US" sz="2000" dirty="0"/>
              <a:t>Don’t want to have to add all the previous deltas (there could be millions of them!) to know the actual location number.</a:t>
            </a:r>
          </a:p>
          <a:p>
            <a:pPr marL="514350" indent="-514350">
              <a:spcBef>
                <a:spcPts val="1500"/>
              </a:spcBef>
              <a:buFont typeface="+mj-lt"/>
              <a:buAutoNum type="arabicPeriod"/>
            </a:pPr>
            <a:r>
              <a:rPr lang="en-US" sz="2000" dirty="0"/>
              <a:t>Synchronization points allow seeking to a location just prior to desired location, then scanning forward, so you only have to add up a smaller number of deltas.</a:t>
            </a:r>
          </a:p>
        </p:txBody>
      </p:sp>
    </p:spTree>
    <p:extLst>
      <p:ext uri="{BB962C8B-B14F-4D97-AF65-F5344CB8AC3E}">
        <p14:creationId xmlns:p14="http://schemas.microsoft.com/office/powerpoint/2010/main" val="5482211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53DD-9C45-173F-827E-B7D9625D19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9965910-093D-CAAB-E8B8-3C7B9151FCA3}"/>
              </a:ext>
            </a:extLst>
          </p:cNvPr>
          <p:cNvSpPr/>
          <p:nvPr/>
        </p:nvSpPr>
        <p:spPr>
          <a:xfrm>
            <a:off x="1934481" y="2612774"/>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C39D6EEA-3D3C-65D2-289D-B2984AD76313}"/>
              </a:ext>
            </a:extLst>
          </p:cNvPr>
          <p:cNvSpPr/>
          <p:nvPr/>
        </p:nvSpPr>
        <p:spPr>
          <a:xfrm>
            <a:off x="7495504" y="218769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DF64ED1-43C6-A264-7EBC-F79DBB47B07C}"/>
              </a:ext>
            </a:extLst>
          </p:cNvPr>
          <p:cNvSpPr/>
          <p:nvPr/>
        </p:nvSpPr>
        <p:spPr>
          <a:xfrm>
            <a:off x="7495504" y="303115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CF0C97B6-D979-F3FD-6FD8-3177EC341D8D}"/>
              </a:ext>
            </a:extLst>
          </p:cNvPr>
          <p:cNvSpPr/>
          <p:nvPr/>
        </p:nvSpPr>
        <p:spPr>
          <a:xfrm>
            <a:off x="7495504" y="387460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0" name="Rectangle 19">
            <a:extLst>
              <a:ext uri="{FF2B5EF4-FFF2-40B4-BE49-F238E27FC236}">
                <a16:creationId xmlns:a16="http://schemas.microsoft.com/office/drawing/2014/main" id="{381B7B91-8477-6A70-6A1D-73DB4DA167E5}"/>
              </a:ext>
            </a:extLst>
          </p:cNvPr>
          <p:cNvSpPr/>
          <p:nvPr/>
        </p:nvSpPr>
        <p:spPr>
          <a:xfrm>
            <a:off x="7495504" y="471806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Rectangle 21">
            <a:extLst>
              <a:ext uri="{FF2B5EF4-FFF2-40B4-BE49-F238E27FC236}">
                <a16:creationId xmlns:a16="http://schemas.microsoft.com/office/drawing/2014/main" id="{0725D564-F665-2FA2-AD61-75FBB2978129}"/>
              </a:ext>
            </a:extLst>
          </p:cNvPr>
          <p:cNvSpPr/>
          <p:nvPr/>
        </p:nvSpPr>
        <p:spPr>
          <a:xfrm>
            <a:off x="7495504" y="5561518"/>
            <a:ext cx="952537"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4" name="Rectangle 23">
            <a:extLst>
              <a:ext uri="{FF2B5EF4-FFF2-40B4-BE49-F238E27FC236}">
                <a16:creationId xmlns:a16="http://schemas.microsoft.com/office/drawing/2014/main" id="{3D173930-F4F5-B08D-842C-4CBB8CA7355D}"/>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DDFD8B3-5443-410D-7504-A1BD847F2C1D}"/>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165CCBBC-13DB-CE68-55E2-72589E603C8E}"/>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808C65EC-BBD1-2ACD-788B-C9172D691D4D}"/>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1E8E4BBD-19C5-2429-C825-534B3FA11126}"/>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B30043F3-8358-CCA0-5BD7-E70B7BDA3104}"/>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7E18777E-8730-EC43-8E1F-202BDE2A252E}"/>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32DB6110-F819-459F-363F-0631EE333471}"/>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67019315-BFB5-C1B9-0AA9-254F59A3E756}"/>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0E2D2794-3E1E-95F8-3E2F-41CFAD906B5C}"/>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4" name="TextBox 33">
            <a:extLst>
              <a:ext uri="{FF2B5EF4-FFF2-40B4-BE49-F238E27FC236}">
                <a16:creationId xmlns:a16="http://schemas.microsoft.com/office/drawing/2014/main" id="{21BDE212-E90C-A57D-49B6-D173EA8B2B74}"/>
              </a:ext>
            </a:extLst>
          </p:cNvPr>
          <p:cNvSpPr txBox="1"/>
          <p:nvPr/>
        </p:nvSpPr>
        <p:spPr>
          <a:xfrm>
            <a:off x="1854391" y="2251703"/>
            <a:ext cx="1752018" cy="369332"/>
          </a:xfrm>
          <a:prstGeom prst="rect">
            <a:avLst/>
          </a:prstGeom>
          <a:noFill/>
        </p:spPr>
        <p:txBody>
          <a:bodyPr wrap="none" rtlCol="0">
            <a:spAutoFit/>
          </a:bodyPr>
          <a:lstStyle/>
          <a:p>
            <a:r>
              <a:rPr lang="en-US" dirty="0"/>
              <a:t>Posting list index</a:t>
            </a:r>
          </a:p>
        </p:txBody>
      </p:sp>
      <p:sp>
        <p:nvSpPr>
          <p:cNvPr id="35" name="TextBox 34">
            <a:extLst>
              <a:ext uri="{FF2B5EF4-FFF2-40B4-BE49-F238E27FC236}">
                <a16:creationId xmlns:a16="http://schemas.microsoft.com/office/drawing/2014/main" id="{6BEE38CD-801C-659B-0441-888BD1562CB5}"/>
              </a:ext>
            </a:extLst>
          </p:cNvPr>
          <p:cNvSpPr txBox="1"/>
          <p:nvPr/>
        </p:nvSpPr>
        <p:spPr>
          <a:xfrm>
            <a:off x="433757" y="3342065"/>
            <a:ext cx="1094704" cy="646331"/>
          </a:xfrm>
          <a:prstGeom prst="rect">
            <a:avLst/>
          </a:prstGeom>
          <a:noFill/>
        </p:spPr>
        <p:txBody>
          <a:bodyPr wrap="square" rtlCol="0">
            <a:spAutoFit/>
          </a:bodyPr>
          <a:lstStyle/>
          <a:p>
            <a:pPr algn="ctr"/>
            <a:r>
              <a:rPr lang="en-US" dirty="0"/>
              <a:t>Seek location</a:t>
            </a:r>
          </a:p>
        </p:txBody>
      </p:sp>
      <p:sp>
        <p:nvSpPr>
          <p:cNvPr id="36" name="Arrow: Right 35">
            <a:extLst>
              <a:ext uri="{FF2B5EF4-FFF2-40B4-BE49-F238E27FC236}">
                <a16:creationId xmlns:a16="http://schemas.microsoft.com/office/drawing/2014/main" id="{55C83C2F-8AA6-14AE-59D8-ABBF57D4E93C}"/>
              </a:ext>
            </a:extLst>
          </p:cNvPr>
          <p:cNvSpPr/>
          <p:nvPr/>
        </p:nvSpPr>
        <p:spPr>
          <a:xfrm>
            <a:off x="1528461" y="3571860"/>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03488780-42B2-480D-AFD1-56583E5ECE1D}"/>
              </a:ext>
            </a:extLst>
          </p:cNvPr>
          <p:cNvSpPr/>
          <p:nvPr/>
        </p:nvSpPr>
        <p:spPr>
          <a:xfrm>
            <a:off x="7126645" y="3571861"/>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FA902A5-810B-4320-868F-304C501E81C3}"/>
              </a:ext>
            </a:extLst>
          </p:cNvPr>
          <p:cNvSpPr txBox="1"/>
          <p:nvPr/>
        </p:nvSpPr>
        <p:spPr>
          <a:xfrm>
            <a:off x="2400570" y="2971695"/>
            <a:ext cx="4342860" cy="1477328"/>
          </a:xfrm>
          <a:prstGeom prst="rect">
            <a:avLst/>
          </a:prstGeom>
          <a:noFill/>
        </p:spPr>
        <p:txBody>
          <a:bodyPr wrap="square" rtlCol="0">
            <a:spAutoFit/>
          </a:bodyPr>
          <a:lstStyle/>
          <a:p>
            <a:r>
              <a:rPr lang="en-US" dirty="0"/>
              <a:t>A function and a data structure that allows skipping ahead to a synchronization point, a known offset into the posting list and the  location of that post as close as possible but not after the seek location.</a:t>
            </a:r>
          </a:p>
        </p:txBody>
      </p:sp>
    </p:spTree>
    <p:extLst>
      <p:ext uri="{BB962C8B-B14F-4D97-AF65-F5344CB8AC3E}">
        <p14:creationId xmlns:p14="http://schemas.microsoft.com/office/powerpoint/2010/main" val="1474306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0718-44BF-8FEE-47C2-8D20254969F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44DA0EF-F4C1-23F1-D872-C6EBDE5BF309}"/>
              </a:ext>
            </a:extLst>
          </p:cNvPr>
          <p:cNvSpPr/>
          <p:nvPr/>
        </p:nvSpPr>
        <p:spPr>
          <a:xfrm>
            <a:off x="1934481" y="2612774"/>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72A58037-AB77-20FA-9122-4E2EBF4C9C91}"/>
              </a:ext>
            </a:extLst>
          </p:cNvPr>
          <p:cNvSpPr/>
          <p:nvPr/>
        </p:nvSpPr>
        <p:spPr>
          <a:xfrm>
            <a:off x="7495504" y="218769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B15E0F37-DF11-E3E4-16A2-58897BC2A828}"/>
              </a:ext>
            </a:extLst>
          </p:cNvPr>
          <p:cNvSpPr/>
          <p:nvPr/>
        </p:nvSpPr>
        <p:spPr>
          <a:xfrm>
            <a:off x="7495504" y="303115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3ECF84D6-9461-45BB-BE4B-967F294E9A21}"/>
              </a:ext>
            </a:extLst>
          </p:cNvPr>
          <p:cNvSpPr/>
          <p:nvPr/>
        </p:nvSpPr>
        <p:spPr>
          <a:xfrm>
            <a:off x="7495504" y="387460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0" name="Rectangle 19">
            <a:extLst>
              <a:ext uri="{FF2B5EF4-FFF2-40B4-BE49-F238E27FC236}">
                <a16:creationId xmlns:a16="http://schemas.microsoft.com/office/drawing/2014/main" id="{6A39B36C-D90B-5277-4BD9-CC4681320217}"/>
              </a:ext>
            </a:extLst>
          </p:cNvPr>
          <p:cNvSpPr/>
          <p:nvPr/>
        </p:nvSpPr>
        <p:spPr>
          <a:xfrm>
            <a:off x="7495504" y="471806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Rectangle 21">
            <a:extLst>
              <a:ext uri="{FF2B5EF4-FFF2-40B4-BE49-F238E27FC236}">
                <a16:creationId xmlns:a16="http://schemas.microsoft.com/office/drawing/2014/main" id="{3BEB1F20-FB5F-9731-A541-876642308397}"/>
              </a:ext>
            </a:extLst>
          </p:cNvPr>
          <p:cNvSpPr/>
          <p:nvPr/>
        </p:nvSpPr>
        <p:spPr>
          <a:xfrm>
            <a:off x="7495504" y="5561518"/>
            <a:ext cx="952537"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4" name="Rectangle 23">
            <a:extLst>
              <a:ext uri="{FF2B5EF4-FFF2-40B4-BE49-F238E27FC236}">
                <a16:creationId xmlns:a16="http://schemas.microsoft.com/office/drawing/2014/main" id="{A01EF8A8-FDA7-CA84-ED5F-0A14EB12EE09}"/>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911A4E6-5E8F-2A00-B7D6-AFE1AA0A8C68}"/>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375B9269-A1F9-0F97-5991-23DCE9DBFBE5}"/>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E8D6C872-0804-AEA9-9020-45B2398E2DB9}"/>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D9C38DE4-9536-AE22-45AD-A342BC16A7A5}"/>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E97B1524-7BEC-7331-4EE9-7EEE8F5738AC}"/>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92556D5D-BDD7-4126-668A-2EDF856FEDB6}"/>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462ED955-F99F-D3FE-70FA-E4756C5E224E}"/>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9A74D35D-9EFB-1484-833F-4B40779CE7A2}"/>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5D801389-ADCF-93AC-949C-BBC49AAA1632}"/>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4" name="TextBox 33">
            <a:extLst>
              <a:ext uri="{FF2B5EF4-FFF2-40B4-BE49-F238E27FC236}">
                <a16:creationId xmlns:a16="http://schemas.microsoft.com/office/drawing/2014/main" id="{331FA6FB-C0CB-3C52-D896-D29698DE2C04}"/>
              </a:ext>
            </a:extLst>
          </p:cNvPr>
          <p:cNvSpPr txBox="1"/>
          <p:nvPr/>
        </p:nvSpPr>
        <p:spPr>
          <a:xfrm>
            <a:off x="1854391" y="2251703"/>
            <a:ext cx="1752018" cy="369332"/>
          </a:xfrm>
          <a:prstGeom prst="rect">
            <a:avLst/>
          </a:prstGeom>
          <a:noFill/>
        </p:spPr>
        <p:txBody>
          <a:bodyPr wrap="none" rtlCol="0">
            <a:spAutoFit/>
          </a:bodyPr>
          <a:lstStyle/>
          <a:p>
            <a:r>
              <a:rPr lang="en-US" dirty="0"/>
              <a:t>Posting list index</a:t>
            </a:r>
          </a:p>
        </p:txBody>
      </p:sp>
      <p:sp>
        <p:nvSpPr>
          <p:cNvPr id="35" name="TextBox 34">
            <a:extLst>
              <a:ext uri="{FF2B5EF4-FFF2-40B4-BE49-F238E27FC236}">
                <a16:creationId xmlns:a16="http://schemas.microsoft.com/office/drawing/2014/main" id="{47AE2CB2-3276-3C26-3725-0147E7B819BB}"/>
              </a:ext>
            </a:extLst>
          </p:cNvPr>
          <p:cNvSpPr txBox="1"/>
          <p:nvPr/>
        </p:nvSpPr>
        <p:spPr>
          <a:xfrm>
            <a:off x="433757" y="3342065"/>
            <a:ext cx="1094704" cy="646331"/>
          </a:xfrm>
          <a:prstGeom prst="rect">
            <a:avLst/>
          </a:prstGeom>
          <a:noFill/>
        </p:spPr>
        <p:txBody>
          <a:bodyPr wrap="square" rtlCol="0">
            <a:spAutoFit/>
          </a:bodyPr>
          <a:lstStyle/>
          <a:p>
            <a:pPr algn="ctr"/>
            <a:r>
              <a:rPr lang="en-US" dirty="0"/>
              <a:t>Seek location</a:t>
            </a:r>
          </a:p>
        </p:txBody>
      </p:sp>
      <p:sp>
        <p:nvSpPr>
          <p:cNvPr id="36" name="Arrow: Right 35">
            <a:extLst>
              <a:ext uri="{FF2B5EF4-FFF2-40B4-BE49-F238E27FC236}">
                <a16:creationId xmlns:a16="http://schemas.microsoft.com/office/drawing/2014/main" id="{E71C3A01-8F98-3EE3-B65C-225235EC8525}"/>
              </a:ext>
            </a:extLst>
          </p:cNvPr>
          <p:cNvSpPr/>
          <p:nvPr/>
        </p:nvSpPr>
        <p:spPr>
          <a:xfrm>
            <a:off x="1528461" y="3571860"/>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14FABB0A-52E0-7A07-025A-F4AC1E539883}"/>
              </a:ext>
            </a:extLst>
          </p:cNvPr>
          <p:cNvSpPr/>
          <p:nvPr/>
        </p:nvSpPr>
        <p:spPr>
          <a:xfrm>
            <a:off x="7126645" y="3571861"/>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BCB3796E-DD27-2736-EFCC-2556D04F6F69}"/>
              </a:ext>
            </a:extLst>
          </p:cNvPr>
          <p:cNvSpPr txBox="1"/>
          <p:nvPr/>
        </p:nvSpPr>
        <p:spPr>
          <a:xfrm>
            <a:off x="2400570" y="3230208"/>
            <a:ext cx="4342860" cy="1200329"/>
          </a:xfrm>
          <a:prstGeom prst="rect">
            <a:avLst/>
          </a:prstGeom>
          <a:noFill/>
        </p:spPr>
        <p:txBody>
          <a:bodyPr wrap="square" rtlCol="0">
            <a:spAutoFit/>
          </a:bodyPr>
          <a:lstStyle/>
          <a:p>
            <a:r>
              <a:rPr lang="en-US" dirty="0"/>
              <a:t>( offset, location ) = Seek( location );</a:t>
            </a:r>
          </a:p>
          <a:p>
            <a:endParaRPr lang="en-US" dirty="0"/>
          </a:p>
          <a:p>
            <a:r>
              <a:rPr lang="en-US" dirty="0"/>
              <a:t>Gets close to where you want, then scan from there, adding up deltas.</a:t>
            </a:r>
          </a:p>
        </p:txBody>
      </p:sp>
    </p:spTree>
    <p:extLst>
      <p:ext uri="{BB962C8B-B14F-4D97-AF65-F5344CB8AC3E}">
        <p14:creationId xmlns:p14="http://schemas.microsoft.com/office/powerpoint/2010/main" val="37003950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B9A8B3-86AC-4BAD-BDDA-268C0D508A25}"/>
              </a:ext>
            </a:extLst>
          </p:cNvPr>
          <p:cNvSpPr>
            <a:spLocks noGrp="1"/>
          </p:cNvSpPr>
          <p:nvPr>
            <p:ph type="sldNum" sz="quarter" idx="12"/>
          </p:nvPr>
        </p:nvSpPr>
        <p:spPr/>
        <p:txBody>
          <a:bodyPr/>
          <a:lstStyle/>
          <a:p>
            <a:fld id="{F8D59B09-23C8-46BA-B508-CE17BADF421E}" type="slidenum">
              <a:rPr lang="en-US" smtClean="0"/>
              <a:pPr/>
              <a:t>51</a:t>
            </a:fld>
            <a:endParaRPr lang="en-US" dirty="0"/>
          </a:p>
        </p:txBody>
      </p:sp>
      <p:sp>
        <p:nvSpPr>
          <p:cNvPr id="47" name="Rectangle 46">
            <a:extLst>
              <a:ext uri="{FF2B5EF4-FFF2-40B4-BE49-F238E27FC236}">
                <a16:creationId xmlns:a16="http://schemas.microsoft.com/office/drawing/2014/main" id="{85F3119A-0C0D-4C9B-BDA7-121C4ABF0588}"/>
              </a:ext>
            </a:extLst>
          </p:cNvPr>
          <p:cNvSpPr/>
          <p:nvPr/>
        </p:nvSpPr>
        <p:spPr>
          <a:xfrm>
            <a:off x="3609992" y="815235"/>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9" name="TextBox 48">
            <a:extLst>
              <a:ext uri="{FF2B5EF4-FFF2-40B4-BE49-F238E27FC236}">
                <a16:creationId xmlns:a16="http://schemas.microsoft.com/office/drawing/2014/main" id="{FF2D8375-B81B-4D89-85B1-9B467ECA251F}"/>
              </a:ext>
            </a:extLst>
          </p:cNvPr>
          <p:cNvSpPr txBox="1"/>
          <p:nvPr/>
        </p:nvSpPr>
        <p:spPr>
          <a:xfrm>
            <a:off x="3529902" y="454164"/>
            <a:ext cx="1752018" cy="369332"/>
          </a:xfrm>
          <a:prstGeom prst="rect">
            <a:avLst/>
          </a:prstGeom>
          <a:noFill/>
        </p:spPr>
        <p:txBody>
          <a:bodyPr wrap="none" rtlCol="0">
            <a:spAutoFit/>
          </a:bodyPr>
          <a:lstStyle/>
          <a:p>
            <a:r>
              <a:rPr lang="en-US" dirty="0"/>
              <a:t>Posting list index</a:t>
            </a:r>
          </a:p>
        </p:txBody>
      </p:sp>
      <p:sp>
        <p:nvSpPr>
          <p:cNvPr id="51" name="Rectangle 50">
            <a:extLst>
              <a:ext uri="{FF2B5EF4-FFF2-40B4-BE49-F238E27FC236}">
                <a16:creationId xmlns:a16="http://schemas.microsoft.com/office/drawing/2014/main" id="{096C0365-84CD-4020-9D2D-87FB9E38C2C3}"/>
              </a:ext>
            </a:extLst>
          </p:cNvPr>
          <p:cNvSpPr/>
          <p:nvPr/>
        </p:nvSpPr>
        <p:spPr>
          <a:xfrm>
            <a:off x="453292" y="454164"/>
            <a:ext cx="2958889" cy="4934684"/>
          </a:xfrm>
          <a:prstGeom prst="rect">
            <a:avLst/>
          </a:prstGeom>
        </p:spPr>
        <p:txBody>
          <a:bodyPr wrap="square">
            <a:spAutoFit/>
          </a:bodyPr>
          <a:lstStyle/>
          <a:p>
            <a:pPr>
              <a:spcBef>
                <a:spcPts val="1600"/>
              </a:spcBef>
            </a:pPr>
            <a:r>
              <a:rPr lang="en-US" dirty="0"/>
              <a:t>To seek to a specific word location without having to start from the beginning, adding up all the deltas until you get there, you use the seek table to get you close.</a:t>
            </a:r>
          </a:p>
          <a:p>
            <a:pPr>
              <a:spcBef>
                <a:spcPts val="1600"/>
              </a:spcBef>
            </a:pPr>
            <a:r>
              <a:rPr lang="en-US" dirty="0"/>
              <a:t>It gives you a synchronization point where you can jump in and start reading, looking for the location you want.</a:t>
            </a:r>
          </a:p>
          <a:p>
            <a:pPr>
              <a:spcBef>
                <a:spcPts val="1600"/>
              </a:spcBef>
            </a:pPr>
            <a:r>
              <a:rPr lang="en-US" dirty="0"/>
              <a:t>From there, you read forward, accumulating location deltas until we either hit a post at the seek address or the first post after that (or end of list).</a:t>
            </a:r>
            <a:endParaRPr lang="en-US" dirty="0">
              <a:solidFill>
                <a:srgbClr val="333333"/>
              </a:solidFill>
              <a:latin typeface="Helvetica Neue"/>
            </a:endParaRPr>
          </a:p>
        </p:txBody>
      </p:sp>
      <p:sp>
        <p:nvSpPr>
          <p:cNvPr id="3" name="TextBox 2">
            <a:extLst>
              <a:ext uri="{FF2B5EF4-FFF2-40B4-BE49-F238E27FC236}">
                <a16:creationId xmlns:a16="http://schemas.microsoft.com/office/drawing/2014/main" id="{66E536B4-2404-844D-BA3E-2B69FA6173B3}"/>
              </a:ext>
            </a:extLst>
          </p:cNvPr>
          <p:cNvSpPr txBox="1"/>
          <p:nvPr/>
        </p:nvSpPr>
        <p:spPr>
          <a:xfrm>
            <a:off x="3978920" y="1308248"/>
            <a:ext cx="4342860" cy="1200329"/>
          </a:xfrm>
          <a:prstGeom prst="rect">
            <a:avLst/>
          </a:prstGeom>
          <a:noFill/>
        </p:spPr>
        <p:txBody>
          <a:bodyPr wrap="square" rtlCol="0">
            <a:spAutoFit/>
          </a:bodyPr>
          <a:lstStyle/>
          <a:p>
            <a:r>
              <a:rPr lang="en-US" dirty="0"/>
              <a:t>( offset, location ) = Seek( location );</a:t>
            </a:r>
          </a:p>
          <a:p>
            <a:endParaRPr lang="en-US" dirty="0"/>
          </a:p>
          <a:p>
            <a:r>
              <a:rPr lang="en-US" dirty="0"/>
              <a:t>Gets close to where you want, then scan from there, adding up deltas.</a:t>
            </a:r>
          </a:p>
        </p:txBody>
      </p:sp>
    </p:spTree>
    <p:extLst>
      <p:ext uri="{BB962C8B-B14F-4D97-AF65-F5344CB8AC3E}">
        <p14:creationId xmlns:p14="http://schemas.microsoft.com/office/powerpoint/2010/main" val="10955075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23135C5-E7EE-457A-92B7-966477DC9756}"/>
              </a:ext>
            </a:extLst>
          </p:cNvPr>
          <p:cNvSpPr/>
          <p:nvPr/>
        </p:nvSpPr>
        <p:spPr>
          <a:xfrm>
            <a:off x="1934481" y="2612774"/>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Rectangle 15">
            <a:extLst>
              <a:ext uri="{FF2B5EF4-FFF2-40B4-BE49-F238E27FC236}">
                <a16:creationId xmlns:a16="http://schemas.microsoft.com/office/drawing/2014/main" id="{D0D87A56-F02D-4299-BC4C-534A4C3AE92B}"/>
              </a:ext>
            </a:extLst>
          </p:cNvPr>
          <p:cNvSpPr/>
          <p:nvPr/>
        </p:nvSpPr>
        <p:spPr>
          <a:xfrm>
            <a:off x="7495504" y="218769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CB1B5E4-8CF4-4F1D-8393-948F5A668467}"/>
              </a:ext>
            </a:extLst>
          </p:cNvPr>
          <p:cNvSpPr/>
          <p:nvPr/>
        </p:nvSpPr>
        <p:spPr>
          <a:xfrm>
            <a:off x="7495504" y="303115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1C3DB11D-B2E7-4A17-8629-64C1C4C3514C}"/>
              </a:ext>
            </a:extLst>
          </p:cNvPr>
          <p:cNvSpPr/>
          <p:nvPr/>
        </p:nvSpPr>
        <p:spPr>
          <a:xfrm>
            <a:off x="7495504" y="3874608"/>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0" name="Rectangle 19">
            <a:extLst>
              <a:ext uri="{FF2B5EF4-FFF2-40B4-BE49-F238E27FC236}">
                <a16:creationId xmlns:a16="http://schemas.microsoft.com/office/drawing/2014/main" id="{7F7DCA02-4E41-4B75-99ED-205CA1D8DEAF}"/>
              </a:ext>
            </a:extLst>
          </p:cNvPr>
          <p:cNvSpPr/>
          <p:nvPr/>
        </p:nvSpPr>
        <p:spPr>
          <a:xfrm>
            <a:off x="7495504" y="4718063"/>
            <a:ext cx="952537"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Rectangle 21">
            <a:extLst>
              <a:ext uri="{FF2B5EF4-FFF2-40B4-BE49-F238E27FC236}">
                <a16:creationId xmlns:a16="http://schemas.microsoft.com/office/drawing/2014/main" id="{645B7EC4-8C05-40E8-BB6F-E69C607F1E10}"/>
              </a:ext>
            </a:extLst>
          </p:cNvPr>
          <p:cNvSpPr/>
          <p:nvPr/>
        </p:nvSpPr>
        <p:spPr>
          <a:xfrm>
            <a:off x="7495504" y="5561518"/>
            <a:ext cx="952537"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graphicFrame>
        <p:nvGraphicFramePr>
          <p:cNvPr id="23" name="Table 22">
            <a:extLst>
              <a:ext uri="{FF2B5EF4-FFF2-40B4-BE49-F238E27FC236}">
                <a16:creationId xmlns:a16="http://schemas.microsoft.com/office/drawing/2014/main" id="{0ABE8DA7-830D-4A45-A542-01A512F68006}"/>
              </a:ext>
            </a:extLst>
          </p:cNvPr>
          <p:cNvGraphicFramePr>
            <a:graphicFrameLocks noGrp="1"/>
          </p:cNvGraphicFramePr>
          <p:nvPr/>
        </p:nvGraphicFramePr>
        <p:xfrm>
          <a:off x="2115026" y="3034501"/>
          <a:ext cx="4782450" cy="2123440"/>
        </p:xfrm>
        <a:graphic>
          <a:graphicData uri="http://schemas.openxmlformats.org/drawingml/2006/table">
            <a:tbl>
              <a:tblPr firstRow="1">
                <a:tableStyleId>{5C22544A-7EE6-4342-B048-85BDC9FD1C3A}</a:tableStyleId>
              </a:tblPr>
              <a:tblGrid>
                <a:gridCol w="1594150">
                  <a:extLst>
                    <a:ext uri="{9D8B030D-6E8A-4147-A177-3AD203B41FA5}">
                      <a16:colId xmlns:a16="http://schemas.microsoft.com/office/drawing/2014/main" val="4269675022"/>
                    </a:ext>
                  </a:extLst>
                </a:gridCol>
                <a:gridCol w="1594150">
                  <a:extLst>
                    <a:ext uri="{9D8B030D-6E8A-4147-A177-3AD203B41FA5}">
                      <a16:colId xmlns:a16="http://schemas.microsoft.com/office/drawing/2014/main" val="2162536221"/>
                    </a:ext>
                  </a:extLst>
                </a:gridCol>
                <a:gridCol w="1594150">
                  <a:extLst>
                    <a:ext uri="{9D8B030D-6E8A-4147-A177-3AD203B41FA5}">
                      <a16:colId xmlns:a16="http://schemas.microsoft.com/office/drawing/2014/main" val="2141748531"/>
                    </a:ext>
                  </a:extLst>
                </a:gridCol>
              </a:tblGrid>
              <a:tr h="370840">
                <a:tc>
                  <a:txBody>
                    <a:bodyPr/>
                    <a:lstStyle/>
                    <a:p>
                      <a:pPr algn="ctr"/>
                      <a:r>
                        <a:rPr lang="en-US" b="0" dirty="0">
                          <a:solidFill>
                            <a:schemeClr val="tx1"/>
                          </a:solidFill>
                        </a:rPr>
                        <a:t>High bits of seek location</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solidFill>
                        </a:rPr>
                        <a:t>Seek offset in the postings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solidFill>
                        </a:rPr>
                        <a:t>Actual location of that post.</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685104"/>
                  </a:ext>
                </a:extLst>
              </a:tr>
              <a:tr h="370840">
                <a:tc>
                  <a:txBody>
                    <a:bodyPr/>
                    <a:lstStyle/>
                    <a:p>
                      <a:pPr algn="ctr"/>
                      <a:r>
                        <a:rPr lang="en-US" dirty="0">
                          <a:solidFill>
                            <a:schemeClr val="tx1"/>
                          </a:solidFill>
                        </a:rPr>
                        <a:t>0000 0000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32</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948561547"/>
                  </a:ext>
                </a:extLst>
              </a:tr>
              <a:tr h="370840">
                <a:tc>
                  <a:txBody>
                    <a:bodyPr/>
                    <a:lstStyle/>
                    <a:p>
                      <a:pPr algn="ctr"/>
                      <a:r>
                        <a:rPr lang="en-US" dirty="0">
                          <a:solidFill>
                            <a:schemeClr val="tx1"/>
                          </a:solidFill>
                        </a:rPr>
                        <a:t>0000 0001</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531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20142</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810969273"/>
                  </a:ext>
                </a:extLst>
              </a:tr>
              <a:tr h="370840">
                <a:tc>
                  <a:txBody>
                    <a:bodyPr/>
                    <a:lstStyle/>
                    <a:p>
                      <a:pPr algn="ctr"/>
                      <a:r>
                        <a:rPr lang="en-US" dirty="0">
                          <a:solidFill>
                            <a:schemeClr val="tx1"/>
                          </a:solidFill>
                        </a:rPr>
                        <a:t>0000 0010</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2012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912348</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95957760"/>
                  </a:ext>
                </a:extLst>
              </a:tr>
              <a:tr h="370840">
                <a:tc>
                  <a:txBody>
                    <a:bodyPr/>
                    <a:lstStyle/>
                    <a:p>
                      <a:pPr algn="ctr"/>
                      <a:r>
                        <a:rPr lang="en-US" dirty="0">
                          <a:solidFill>
                            <a:schemeClr val="tx1"/>
                          </a:solidFill>
                        </a:rPr>
                        <a:t>:</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noFill/>
                  </a:tcPr>
                </a:tc>
                <a:tc>
                  <a:txBody>
                    <a:bodyPr/>
                    <a:lstStyle/>
                    <a:p>
                      <a:pPr algn="ctr"/>
                      <a:r>
                        <a:rPr lang="en-US"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noFill/>
                  </a:tcPr>
                </a:tc>
                <a:tc>
                  <a:txBody>
                    <a:bodyPr/>
                    <a:lstStyle/>
                    <a:p>
                      <a:pPr algn="ctr"/>
                      <a:r>
                        <a:rPr lang="en-US" dirty="0">
                          <a:solidFill>
                            <a:schemeClr val="tx1"/>
                          </a:solidFill>
                        </a:rPr>
                        <a:t>:</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noFill/>
                  </a:tcPr>
                </a:tc>
                <a:extLst>
                  <a:ext uri="{0D108BD9-81ED-4DB2-BD59-A6C34878D82A}">
                    <a16:rowId xmlns:a16="http://schemas.microsoft.com/office/drawing/2014/main" val="2448057857"/>
                  </a:ext>
                </a:extLst>
              </a:tr>
            </a:tbl>
          </a:graphicData>
        </a:graphic>
      </p:graphicFrame>
      <p:sp>
        <p:nvSpPr>
          <p:cNvPr id="24" name="Rectangle 23">
            <a:extLst>
              <a:ext uri="{FF2B5EF4-FFF2-40B4-BE49-F238E27FC236}">
                <a16:creationId xmlns:a16="http://schemas.microsoft.com/office/drawing/2014/main" id="{895C847D-6F11-4337-B6D3-3F825A812224}"/>
              </a:ext>
            </a:extLst>
          </p:cNvPr>
          <p:cNvSpPr/>
          <p:nvPr/>
        </p:nvSpPr>
        <p:spPr>
          <a:xfrm>
            <a:off x="644110" y="799075"/>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1DD205C-E627-4806-9B7C-A4B943EF2839}"/>
              </a:ext>
            </a:extLst>
          </p:cNvPr>
          <p:cNvSpPr/>
          <p:nvPr/>
        </p:nvSpPr>
        <p:spPr>
          <a:xfrm>
            <a:off x="644110" y="799075"/>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26" name="Rectangle 25">
            <a:extLst>
              <a:ext uri="{FF2B5EF4-FFF2-40B4-BE49-F238E27FC236}">
                <a16:creationId xmlns:a16="http://schemas.microsoft.com/office/drawing/2014/main" id="{1918D57B-356D-4D4C-9C07-6D884731A6A6}"/>
              </a:ext>
            </a:extLst>
          </p:cNvPr>
          <p:cNvSpPr/>
          <p:nvPr/>
        </p:nvSpPr>
        <p:spPr>
          <a:xfrm>
            <a:off x="2021817" y="799074"/>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27" name="Rectangle 26">
            <a:extLst>
              <a:ext uri="{FF2B5EF4-FFF2-40B4-BE49-F238E27FC236}">
                <a16:creationId xmlns:a16="http://schemas.microsoft.com/office/drawing/2014/main" id="{7EB6A0AB-3496-47B2-9A83-4623A2B44B1D}"/>
              </a:ext>
            </a:extLst>
          </p:cNvPr>
          <p:cNvSpPr/>
          <p:nvPr/>
        </p:nvSpPr>
        <p:spPr>
          <a:xfrm>
            <a:off x="3451372" y="79681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28" name="Rectangle 27">
            <a:extLst>
              <a:ext uri="{FF2B5EF4-FFF2-40B4-BE49-F238E27FC236}">
                <a16:creationId xmlns:a16="http://schemas.microsoft.com/office/drawing/2014/main" id="{E2637C5D-EE97-426E-BA1D-972C4E49D508}"/>
              </a:ext>
            </a:extLst>
          </p:cNvPr>
          <p:cNvSpPr/>
          <p:nvPr/>
        </p:nvSpPr>
        <p:spPr>
          <a:xfrm>
            <a:off x="4880928"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29" name="Rectangle 28">
            <a:extLst>
              <a:ext uri="{FF2B5EF4-FFF2-40B4-BE49-F238E27FC236}">
                <a16:creationId xmlns:a16="http://schemas.microsoft.com/office/drawing/2014/main" id="{6F58A5B0-4032-4383-B226-30DD46B5CB81}"/>
              </a:ext>
            </a:extLst>
          </p:cNvPr>
          <p:cNvSpPr/>
          <p:nvPr/>
        </p:nvSpPr>
        <p:spPr>
          <a:xfrm>
            <a:off x="5518432"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0" name="Rectangle 29">
            <a:extLst>
              <a:ext uri="{FF2B5EF4-FFF2-40B4-BE49-F238E27FC236}">
                <a16:creationId xmlns:a16="http://schemas.microsoft.com/office/drawing/2014/main" id="{2FBA44AC-9B16-47B0-A690-C96291AE71A1}"/>
              </a:ext>
            </a:extLst>
          </p:cNvPr>
          <p:cNvSpPr/>
          <p:nvPr/>
        </p:nvSpPr>
        <p:spPr>
          <a:xfrm>
            <a:off x="6155936" y="796813"/>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31" name="Rectangle 30">
            <a:extLst>
              <a:ext uri="{FF2B5EF4-FFF2-40B4-BE49-F238E27FC236}">
                <a16:creationId xmlns:a16="http://schemas.microsoft.com/office/drawing/2014/main" id="{8EE20A91-3052-4CF2-B67B-6FE1A83DB20E}"/>
              </a:ext>
            </a:extLst>
          </p:cNvPr>
          <p:cNvSpPr/>
          <p:nvPr/>
        </p:nvSpPr>
        <p:spPr>
          <a:xfrm>
            <a:off x="7430944" y="796813"/>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32" name="Rectangle 31">
            <a:extLst>
              <a:ext uri="{FF2B5EF4-FFF2-40B4-BE49-F238E27FC236}">
                <a16:creationId xmlns:a16="http://schemas.microsoft.com/office/drawing/2014/main" id="{C15C3F8D-A687-4597-A5BF-ADE05142CADF}"/>
              </a:ext>
            </a:extLst>
          </p:cNvPr>
          <p:cNvSpPr/>
          <p:nvPr/>
        </p:nvSpPr>
        <p:spPr>
          <a:xfrm>
            <a:off x="6793440" y="794551"/>
            <a:ext cx="637504" cy="845717"/>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33" name="TextBox 32">
            <a:extLst>
              <a:ext uri="{FF2B5EF4-FFF2-40B4-BE49-F238E27FC236}">
                <a16:creationId xmlns:a16="http://schemas.microsoft.com/office/drawing/2014/main" id="{49D5244A-FF9F-41FF-8946-487793A2180D}"/>
              </a:ext>
            </a:extLst>
          </p:cNvPr>
          <p:cNvSpPr txBox="1"/>
          <p:nvPr/>
        </p:nvSpPr>
        <p:spPr>
          <a:xfrm>
            <a:off x="644110" y="425219"/>
            <a:ext cx="7855780" cy="369332"/>
          </a:xfrm>
          <a:prstGeom prst="rect">
            <a:avLst/>
          </a:prstGeom>
          <a:noFill/>
        </p:spPr>
        <p:txBody>
          <a:bodyPr wrap="square" rtlCol="0">
            <a:spAutoFit/>
          </a:bodyPr>
          <a:lstStyle/>
          <a:p>
            <a:r>
              <a:rPr lang="en-US" dirty="0"/>
              <a:t>A posting list</a:t>
            </a:r>
          </a:p>
        </p:txBody>
      </p:sp>
      <p:sp>
        <p:nvSpPr>
          <p:cNvPr id="34" name="TextBox 33">
            <a:extLst>
              <a:ext uri="{FF2B5EF4-FFF2-40B4-BE49-F238E27FC236}">
                <a16:creationId xmlns:a16="http://schemas.microsoft.com/office/drawing/2014/main" id="{3F159F9A-75AB-458A-BBEB-B834FE0561E3}"/>
              </a:ext>
            </a:extLst>
          </p:cNvPr>
          <p:cNvSpPr txBox="1"/>
          <p:nvPr/>
        </p:nvSpPr>
        <p:spPr>
          <a:xfrm>
            <a:off x="1854391" y="2251703"/>
            <a:ext cx="4010950" cy="369332"/>
          </a:xfrm>
          <a:prstGeom prst="rect">
            <a:avLst/>
          </a:prstGeom>
          <a:noFill/>
        </p:spPr>
        <p:txBody>
          <a:bodyPr wrap="square" rtlCol="0">
            <a:spAutoFit/>
          </a:bodyPr>
          <a:lstStyle/>
          <a:p>
            <a:r>
              <a:rPr lang="en-US" dirty="0"/>
              <a:t>Posting list index example</a:t>
            </a:r>
          </a:p>
        </p:txBody>
      </p:sp>
      <p:sp>
        <p:nvSpPr>
          <p:cNvPr id="35" name="TextBox 34">
            <a:extLst>
              <a:ext uri="{FF2B5EF4-FFF2-40B4-BE49-F238E27FC236}">
                <a16:creationId xmlns:a16="http://schemas.microsoft.com/office/drawing/2014/main" id="{99AA6EEA-72C5-47D1-83B1-21854E5AD6D2}"/>
              </a:ext>
            </a:extLst>
          </p:cNvPr>
          <p:cNvSpPr txBox="1"/>
          <p:nvPr/>
        </p:nvSpPr>
        <p:spPr>
          <a:xfrm>
            <a:off x="433757" y="3342065"/>
            <a:ext cx="1094704" cy="646331"/>
          </a:xfrm>
          <a:prstGeom prst="rect">
            <a:avLst/>
          </a:prstGeom>
          <a:noFill/>
        </p:spPr>
        <p:txBody>
          <a:bodyPr wrap="square" rtlCol="0">
            <a:spAutoFit/>
          </a:bodyPr>
          <a:lstStyle/>
          <a:p>
            <a:pPr algn="ctr"/>
            <a:r>
              <a:rPr lang="en-US" dirty="0"/>
              <a:t>Seek location</a:t>
            </a:r>
          </a:p>
        </p:txBody>
      </p:sp>
      <p:sp>
        <p:nvSpPr>
          <p:cNvPr id="36" name="Arrow: Right 35">
            <a:extLst>
              <a:ext uri="{FF2B5EF4-FFF2-40B4-BE49-F238E27FC236}">
                <a16:creationId xmlns:a16="http://schemas.microsoft.com/office/drawing/2014/main" id="{A84E578B-3C61-4AAF-B42F-00555E0A6D52}"/>
              </a:ext>
            </a:extLst>
          </p:cNvPr>
          <p:cNvSpPr/>
          <p:nvPr/>
        </p:nvSpPr>
        <p:spPr>
          <a:xfrm>
            <a:off x="1528461" y="3571860"/>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69B5BCBD-4CE6-4855-A3A6-8C1D434E8298}"/>
              </a:ext>
            </a:extLst>
          </p:cNvPr>
          <p:cNvSpPr/>
          <p:nvPr/>
        </p:nvSpPr>
        <p:spPr>
          <a:xfrm>
            <a:off x="7126645" y="3571861"/>
            <a:ext cx="231819" cy="18674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D1FD1590-E00E-4D74-AC70-0E32727A45F4}"/>
              </a:ext>
            </a:extLst>
          </p:cNvPr>
          <p:cNvSpPr txBox="1"/>
          <p:nvPr/>
        </p:nvSpPr>
        <p:spPr>
          <a:xfrm>
            <a:off x="4126994" y="2665169"/>
            <a:ext cx="2311658" cy="369332"/>
          </a:xfrm>
          <a:prstGeom prst="rect">
            <a:avLst/>
          </a:prstGeom>
          <a:noFill/>
        </p:spPr>
        <p:txBody>
          <a:bodyPr wrap="none" rtlCol="0">
            <a:spAutoFit/>
          </a:bodyPr>
          <a:lstStyle/>
          <a:p>
            <a:r>
              <a:rPr lang="en-US" dirty="0"/>
              <a:t>Synchronization points</a:t>
            </a:r>
          </a:p>
        </p:txBody>
      </p:sp>
    </p:spTree>
    <p:extLst>
      <p:ext uri="{BB962C8B-B14F-4D97-AF65-F5344CB8AC3E}">
        <p14:creationId xmlns:p14="http://schemas.microsoft.com/office/powerpoint/2010/main" val="38839198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B9A8B3-86AC-4BAD-BDDA-268C0D508A25}"/>
              </a:ext>
            </a:extLst>
          </p:cNvPr>
          <p:cNvSpPr>
            <a:spLocks noGrp="1"/>
          </p:cNvSpPr>
          <p:nvPr>
            <p:ph type="sldNum" sz="quarter" idx="12"/>
          </p:nvPr>
        </p:nvSpPr>
        <p:spPr/>
        <p:txBody>
          <a:bodyPr/>
          <a:lstStyle/>
          <a:p>
            <a:fld id="{F8D59B09-23C8-46BA-B508-CE17BADF421E}" type="slidenum">
              <a:rPr lang="en-US" smtClean="0"/>
              <a:pPr/>
              <a:t>53</a:t>
            </a:fld>
            <a:endParaRPr lang="en-US" dirty="0"/>
          </a:p>
        </p:txBody>
      </p:sp>
      <p:sp>
        <p:nvSpPr>
          <p:cNvPr id="47" name="Rectangle 46">
            <a:extLst>
              <a:ext uri="{FF2B5EF4-FFF2-40B4-BE49-F238E27FC236}">
                <a16:creationId xmlns:a16="http://schemas.microsoft.com/office/drawing/2014/main" id="{85F3119A-0C0D-4C9B-BDA7-121C4ABF0588}"/>
              </a:ext>
            </a:extLst>
          </p:cNvPr>
          <p:cNvSpPr/>
          <p:nvPr/>
        </p:nvSpPr>
        <p:spPr>
          <a:xfrm>
            <a:off x="3609992" y="815235"/>
            <a:ext cx="5080716" cy="268062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48" name="Table 47">
            <a:extLst>
              <a:ext uri="{FF2B5EF4-FFF2-40B4-BE49-F238E27FC236}">
                <a16:creationId xmlns:a16="http://schemas.microsoft.com/office/drawing/2014/main" id="{3D334A1E-4B16-4440-952D-EED6F4FF341D}"/>
              </a:ext>
            </a:extLst>
          </p:cNvPr>
          <p:cNvGraphicFramePr>
            <a:graphicFrameLocks noGrp="1"/>
          </p:cNvGraphicFramePr>
          <p:nvPr/>
        </p:nvGraphicFramePr>
        <p:xfrm>
          <a:off x="3790537" y="1236962"/>
          <a:ext cx="4782450" cy="2123440"/>
        </p:xfrm>
        <a:graphic>
          <a:graphicData uri="http://schemas.openxmlformats.org/drawingml/2006/table">
            <a:tbl>
              <a:tblPr firstRow="1">
                <a:tableStyleId>{5C22544A-7EE6-4342-B048-85BDC9FD1C3A}</a:tableStyleId>
              </a:tblPr>
              <a:tblGrid>
                <a:gridCol w="1594150">
                  <a:extLst>
                    <a:ext uri="{9D8B030D-6E8A-4147-A177-3AD203B41FA5}">
                      <a16:colId xmlns:a16="http://schemas.microsoft.com/office/drawing/2014/main" val="4269675022"/>
                    </a:ext>
                  </a:extLst>
                </a:gridCol>
                <a:gridCol w="1594150">
                  <a:extLst>
                    <a:ext uri="{9D8B030D-6E8A-4147-A177-3AD203B41FA5}">
                      <a16:colId xmlns:a16="http://schemas.microsoft.com/office/drawing/2014/main" val="2162536221"/>
                    </a:ext>
                  </a:extLst>
                </a:gridCol>
                <a:gridCol w="1594150">
                  <a:extLst>
                    <a:ext uri="{9D8B030D-6E8A-4147-A177-3AD203B41FA5}">
                      <a16:colId xmlns:a16="http://schemas.microsoft.com/office/drawing/2014/main" val="2141748531"/>
                    </a:ext>
                  </a:extLst>
                </a:gridCol>
              </a:tblGrid>
              <a:tr h="370840">
                <a:tc>
                  <a:txBody>
                    <a:bodyPr/>
                    <a:lstStyle/>
                    <a:p>
                      <a:pPr algn="ctr"/>
                      <a:r>
                        <a:rPr lang="en-US" b="0" dirty="0">
                          <a:solidFill>
                            <a:schemeClr val="tx1"/>
                          </a:solidFill>
                        </a:rPr>
                        <a:t>High bits of seek location</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solidFill>
                        </a:rPr>
                        <a:t>Seek offset in the postings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ctr"/>
                      <a:r>
                        <a:rPr lang="en-US" b="0" dirty="0">
                          <a:solidFill>
                            <a:schemeClr val="tx1"/>
                          </a:solidFill>
                        </a:rPr>
                        <a:t>Actual location of that post.</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685104"/>
                  </a:ext>
                </a:extLst>
              </a:tr>
              <a:tr h="370840">
                <a:tc>
                  <a:txBody>
                    <a:bodyPr/>
                    <a:lstStyle/>
                    <a:p>
                      <a:pPr algn="ctr"/>
                      <a:r>
                        <a:rPr lang="en-US" dirty="0">
                          <a:solidFill>
                            <a:schemeClr val="tx1"/>
                          </a:solidFill>
                        </a:rPr>
                        <a:t>0000 0000</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32</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948561547"/>
                  </a:ext>
                </a:extLst>
              </a:tr>
              <a:tr h="370840">
                <a:tc>
                  <a:txBody>
                    <a:bodyPr/>
                    <a:lstStyle/>
                    <a:p>
                      <a:pPr algn="ctr"/>
                      <a:r>
                        <a:rPr lang="en-US" dirty="0">
                          <a:solidFill>
                            <a:schemeClr val="tx1"/>
                          </a:solidFill>
                        </a:rPr>
                        <a:t>0000 0001</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531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20142</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810969273"/>
                  </a:ext>
                </a:extLst>
              </a:tr>
              <a:tr h="370840">
                <a:tc>
                  <a:txBody>
                    <a:bodyPr/>
                    <a:lstStyle/>
                    <a:p>
                      <a:pPr algn="ctr"/>
                      <a:r>
                        <a:rPr lang="en-US" dirty="0">
                          <a:solidFill>
                            <a:schemeClr val="tx1"/>
                          </a:solidFill>
                        </a:rPr>
                        <a:t>0000 0010</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2012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dirty="0">
                          <a:solidFill>
                            <a:schemeClr val="tx1"/>
                          </a:solidFill>
                        </a:rPr>
                        <a:t>912348</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95957760"/>
                  </a:ext>
                </a:extLst>
              </a:tr>
              <a:tr h="370840">
                <a:tc>
                  <a:txBody>
                    <a:bodyPr/>
                    <a:lstStyle/>
                    <a:p>
                      <a:pPr algn="ctr"/>
                      <a:r>
                        <a:rPr lang="en-US" dirty="0">
                          <a:solidFill>
                            <a:schemeClr val="tx1"/>
                          </a:solidFill>
                        </a:rPr>
                        <a:t>:</a:t>
                      </a:r>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noFill/>
                  </a:tcPr>
                </a:tc>
                <a:tc>
                  <a:txBody>
                    <a:bodyPr/>
                    <a:lstStyle/>
                    <a:p>
                      <a:pPr algn="ctr"/>
                      <a:r>
                        <a:rPr lang="en-US"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noFill/>
                  </a:tcPr>
                </a:tc>
                <a:tc>
                  <a:txBody>
                    <a:bodyPr/>
                    <a:lstStyle/>
                    <a:p>
                      <a:pPr algn="ctr"/>
                      <a:r>
                        <a:rPr lang="en-US" dirty="0">
                          <a:solidFill>
                            <a:schemeClr val="tx1"/>
                          </a:solidFill>
                        </a:rPr>
                        <a:t>:</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noFill/>
                  </a:tcPr>
                </a:tc>
                <a:extLst>
                  <a:ext uri="{0D108BD9-81ED-4DB2-BD59-A6C34878D82A}">
                    <a16:rowId xmlns:a16="http://schemas.microsoft.com/office/drawing/2014/main" val="2448057857"/>
                  </a:ext>
                </a:extLst>
              </a:tr>
            </a:tbl>
          </a:graphicData>
        </a:graphic>
      </p:graphicFrame>
      <p:sp>
        <p:nvSpPr>
          <p:cNvPr id="49" name="TextBox 48">
            <a:extLst>
              <a:ext uri="{FF2B5EF4-FFF2-40B4-BE49-F238E27FC236}">
                <a16:creationId xmlns:a16="http://schemas.microsoft.com/office/drawing/2014/main" id="{FF2D8375-B81B-4D89-85B1-9B467ECA251F}"/>
              </a:ext>
            </a:extLst>
          </p:cNvPr>
          <p:cNvSpPr txBox="1"/>
          <p:nvPr/>
        </p:nvSpPr>
        <p:spPr>
          <a:xfrm>
            <a:off x="3529902" y="454164"/>
            <a:ext cx="1752018" cy="369332"/>
          </a:xfrm>
          <a:prstGeom prst="rect">
            <a:avLst/>
          </a:prstGeom>
          <a:noFill/>
        </p:spPr>
        <p:txBody>
          <a:bodyPr wrap="none" rtlCol="0">
            <a:spAutoFit/>
          </a:bodyPr>
          <a:lstStyle/>
          <a:p>
            <a:r>
              <a:rPr lang="en-US" dirty="0"/>
              <a:t>Posting list index</a:t>
            </a:r>
          </a:p>
        </p:txBody>
      </p:sp>
      <p:sp>
        <p:nvSpPr>
          <p:cNvPr id="50" name="TextBox 49">
            <a:extLst>
              <a:ext uri="{FF2B5EF4-FFF2-40B4-BE49-F238E27FC236}">
                <a16:creationId xmlns:a16="http://schemas.microsoft.com/office/drawing/2014/main" id="{319AF1FA-1EA8-4C8D-AFBA-BA1C4C6C23BE}"/>
              </a:ext>
            </a:extLst>
          </p:cNvPr>
          <p:cNvSpPr txBox="1"/>
          <p:nvPr/>
        </p:nvSpPr>
        <p:spPr>
          <a:xfrm>
            <a:off x="5802505" y="867630"/>
            <a:ext cx="2311658" cy="369332"/>
          </a:xfrm>
          <a:prstGeom prst="rect">
            <a:avLst/>
          </a:prstGeom>
          <a:noFill/>
        </p:spPr>
        <p:txBody>
          <a:bodyPr wrap="none" rtlCol="0">
            <a:spAutoFit/>
          </a:bodyPr>
          <a:lstStyle/>
          <a:p>
            <a:r>
              <a:rPr lang="en-US" dirty="0"/>
              <a:t>Synchronization points</a:t>
            </a:r>
          </a:p>
        </p:txBody>
      </p:sp>
      <p:sp>
        <p:nvSpPr>
          <p:cNvPr id="51" name="Rectangle 50">
            <a:extLst>
              <a:ext uri="{FF2B5EF4-FFF2-40B4-BE49-F238E27FC236}">
                <a16:creationId xmlns:a16="http://schemas.microsoft.com/office/drawing/2014/main" id="{096C0365-84CD-4020-9D2D-87FB9E38C2C3}"/>
              </a:ext>
            </a:extLst>
          </p:cNvPr>
          <p:cNvSpPr/>
          <p:nvPr/>
        </p:nvSpPr>
        <p:spPr>
          <a:xfrm>
            <a:off x="453292" y="454164"/>
            <a:ext cx="2958889" cy="6176050"/>
          </a:xfrm>
          <a:prstGeom prst="rect">
            <a:avLst/>
          </a:prstGeom>
        </p:spPr>
        <p:txBody>
          <a:bodyPr wrap="square">
            <a:spAutoFit/>
          </a:bodyPr>
          <a:lstStyle/>
          <a:p>
            <a:pPr>
              <a:spcBef>
                <a:spcPts val="1600"/>
              </a:spcBef>
            </a:pPr>
            <a:r>
              <a:rPr lang="en-US" dirty="0">
                <a:solidFill>
                  <a:srgbClr val="333333"/>
                </a:solidFill>
                <a:latin typeface="Helvetica Neue"/>
              </a:rPr>
              <a:t>Imagine we used 16-bit location numbers and consider a seek to hex 0x01AD.</a:t>
            </a:r>
          </a:p>
          <a:p>
            <a:pPr>
              <a:spcBef>
                <a:spcPts val="1600"/>
              </a:spcBef>
            </a:pPr>
            <a:r>
              <a:rPr lang="en-US" dirty="0">
                <a:solidFill>
                  <a:srgbClr val="333333"/>
                </a:solidFill>
                <a:latin typeface="Helvetica Neue"/>
              </a:rPr>
              <a:t>We might use the high byte, 0x01, as the index into a seek table of 256 entries.</a:t>
            </a:r>
          </a:p>
          <a:p>
            <a:pPr>
              <a:spcBef>
                <a:spcPts val="1600"/>
              </a:spcBef>
            </a:pPr>
            <a:r>
              <a:rPr lang="en-US" dirty="0" err="1">
                <a:solidFill>
                  <a:srgbClr val="333333"/>
                </a:solidFill>
                <a:latin typeface="Helvetica Neue"/>
              </a:rPr>
              <a:t>SeekTable</a:t>
            </a:r>
            <a:r>
              <a:rPr lang="en-US" dirty="0">
                <a:solidFill>
                  <a:srgbClr val="333333"/>
                </a:solidFill>
                <a:latin typeface="Helvetica Neue"/>
              </a:rPr>
              <a:t>[ 0x01 ] should contain two members:</a:t>
            </a:r>
          </a:p>
          <a:p>
            <a:pPr marL="342900" indent="-342900">
              <a:spcBef>
                <a:spcPts val="1600"/>
              </a:spcBef>
              <a:buFont typeface="+mj-lt"/>
              <a:buAutoNum type="arabicPeriod"/>
            </a:pPr>
            <a:r>
              <a:rPr lang="en-US" dirty="0">
                <a:solidFill>
                  <a:srgbClr val="333333"/>
                </a:solidFill>
                <a:latin typeface="Helvetica Neue"/>
              </a:rPr>
              <a:t> An offset to the first posting that occurs at a word location &gt;= 0x0100 or null if there isn't one.</a:t>
            </a:r>
          </a:p>
          <a:p>
            <a:pPr marL="342900" indent="-342900">
              <a:spcBef>
                <a:spcPts val="1600"/>
              </a:spcBef>
              <a:buFont typeface="+mj-lt"/>
              <a:buAutoNum type="arabicPeriod"/>
            </a:pPr>
            <a:r>
              <a:rPr lang="en-US" dirty="0">
                <a:solidFill>
                  <a:srgbClr val="333333"/>
                </a:solidFill>
                <a:latin typeface="Helvetica Neue"/>
              </a:rPr>
              <a:t>The actual word location of that first post, perhaps 20142.</a:t>
            </a:r>
          </a:p>
          <a:p>
            <a:r>
              <a:rPr lang="en-US" dirty="0">
                <a:solidFill>
                  <a:srgbClr val="333333"/>
                </a:solidFill>
                <a:latin typeface="Helvetica Neue"/>
              </a:rPr>
              <a:t> </a:t>
            </a:r>
          </a:p>
        </p:txBody>
      </p:sp>
    </p:spTree>
    <p:extLst>
      <p:ext uri="{BB962C8B-B14F-4D97-AF65-F5344CB8AC3E}">
        <p14:creationId xmlns:p14="http://schemas.microsoft.com/office/powerpoint/2010/main" val="4106667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5EF2D-0669-5BB6-AA05-F61E019282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BFD19B-8FD5-7BD6-820C-877BF975246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C4750F56-2E6A-CE5E-95FC-5024A29B1406}"/>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the index</a:t>
            </a:r>
          </a:p>
          <a:p>
            <a:pPr marL="514350" indent="-514350">
              <a:buFont typeface="+mj-lt"/>
              <a:buAutoNum type="arabicPeriod"/>
            </a:pPr>
            <a:r>
              <a:rPr lang="en-US" dirty="0">
                <a:solidFill>
                  <a:schemeClr val="bg1">
                    <a:lumMod val="65000"/>
                  </a:schemeClr>
                </a:solidFill>
              </a:rPr>
              <a:t>index stream readers</a:t>
            </a:r>
          </a:p>
          <a:p>
            <a:pPr marL="514350" indent="-514350">
              <a:buFont typeface="+mj-lt"/>
              <a:buAutoNum type="arabicPeriod"/>
            </a:pPr>
            <a:r>
              <a:rPr lang="en-US" dirty="0">
                <a:solidFill>
                  <a:srgbClr val="C00000"/>
                </a:solidFill>
              </a:rPr>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C000B1CB-8188-416D-7508-F859CA3EB65A}"/>
              </a:ext>
            </a:extLst>
          </p:cNvPr>
          <p:cNvSpPr>
            <a:spLocks noGrp="1"/>
          </p:cNvSpPr>
          <p:nvPr>
            <p:ph type="sldNum" sz="quarter" idx="12"/>
          </p:nvPr>
        </p:nvSpPr>
        <p:spPr/>
        <p:txBody>
          <a:bodyPr/>
          <a:lstStyle/>
          <a:p>
            <a:fld id="{F8D59B09-23C8-46BA-B508-CE17BADF421E}" type="slidenum">
              <a:rPr lang="en-US" smtClean="0"/>
              <a:pPr/>
              <a:t>54</a:t>
            </a:fld>
            <a:endParaRPr lang="en-US"/>
          </a:p>
        </p:txBody>
      </p:sp>
    </p:spTree>
    <p:extLst>
      <p:ext uri="{BB962C8B-B14F-4D97-AF65-F5344CB8AC3E}">
        <p14:creationId xmlns:p14="http://schemas.microsoft.com/office/powerpoint/2010/main" val="21633165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504D6-D347-0BA8-0A3E-5565B0622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53C9B-F87E-92CE-6C05-4A1FCDC0E573}"/>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90CECB7-9FB1-B967-1D5A-F8A0BB8E8479}"/>
              </a:ext>
            </a:extLst>
          </p:cNvPr>
          <p:cNvSpPr>
            <a:spLocks noGrp="1"/>
          </p:cNvSpPr>
          <p:nvPr>
            <p:ph idx="1"/>
          </p:nvPr>
        </p:nvSpPr>
        <p:spPr/>
        <p:txBody>
          <a:bodyPr>
            <a:normAutofit/>
          </a:bodyPr>
          <a:lstStyle/>
          <a:p>
            <a:pPr marL="514350" indent="-514350">
              <a:buFont typeface="+mj-lt"/>
              <a:buAutoNum type="arabicPeriod"/>
            </a:pPr>
            <a:r>
              <a:rPr lang="en-US" dirty="0">
                <a:solidFill>
                  <a:schemeClr val="bg1">
                    <a:lumMod val="65000"/>
                  </a:schemeClr>
                </a:solidFill>
              </a:rPr>
              <a:t>details</a:t>
            </a:r>
          </a:p>
          <a:p>
            <a:pPr marL="514350" indent="-514350">
              <a:buFont typeface="+mj-lt"/>
              <a:buAutoNum type="arabicPeriod"/>
            </a:pPr>
            <a:r>
              <a:rPr lang="en-US" dirty="0">
                <a:solidFill>
                  <a:schemeClr val="bg1">
                    <a:lumMod val="65000"/>
                  </a:schemeClr>
                </a:solidFill>
              </a:rPr>
              <a:t>the index</a:t>
            </a:r>
          </a:p>
          <a:p>
            <a:pPr marL="514350" indent="-514350">
              <a:buFont typeface="+mj-lt"/>
              <a:buAutoNum type="arabicPeriod"/>
            </a:pPr>
            <a:r>
              <a:rPr lang="en-US" dirty="0">
                <a:solidFill>
                  <a:schemeClr val="bg1">
                    <a:lumMod val="65000"/>
                  </a:schemeClr>
                </a:solidFill>
              </a:rPr>
              <a:t>index stream readers</a:t>
            </a:r>
          </a:p>
          <a:p>
            <a:pPr marL="514350" indent="-514350">
              <a:buFont typeface="+mj-lt"/>
              <a:buAutoNum type="arabicPeriod"/>
            </a:pPr>
            <a:r>
              <a:rPr lang="en-US" dirty="0">
                <a:solidFill>
                  <a:srgbClr val="C00000"/>
                </a:solidFill>
              </a:rPr>
              <a:t>the constraint solver</a:t>
            </a:r>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900E866-8CE8-750B-F1AB-3309E495C63F}"/>
              </a:ext>
            </a:extLst>
          </p:cNvPr>
          <p:cNvSpPr>
            <a:spLocks noGrp="1"/>
          </p:cNvSpPr>
          <p:nvPr>
            <p:ph type="sldNum" sz="quarter" idx="12"/>
          </p:nvPr>
        </p:nvSpPr>
        <p:spPr/>
        <p:txBody>
          <a:bodyPr/>
          <a:lstStyle/>
          <a:p>
            <a:fld id="{F8D59B09-23C8-46BA-B508-CE17BADF421E}" type="slidenum">
              <a:rPr lang="en-US" smtClean="0"/>
              <a:pPr/>
              <a:t>55</a:t>
            </a:fld>
            <a:endParaRPr lang="en-US"/>
          </a:p>
        </p:txBody>
      </p:sp>
    </p:spTree>
    <p:extLst>
      <p:ext uri="{BB962C8B-B14F-4D97-AF65-F5344CB8AC3E}">
        <p14:creationId xmlns:p14="http://schemas.microsoft.com/office/powerpoint/2010/main" val="2248213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66C-07AF-4C30-8176-2C8EF159CB05}"/>
              </a:ext>
            </a:extLst>
          </p:cNvPr>
          <p:cNvSpPr>
            <a:spLocks noGrp="1"/>
          </p:cNvSpPr>
          <p:nvPr>
            <p:ph type="title"/>
          </p:nvPr>
        </p:nvSpPr>
        <p:spPr/>
        <p:txBody>
          <a:bodyPr/>
          <a:lstStyle/>
          <a:p>
            <a:r>
              <a:rPr lang="en-US" dirty="0"/>
              <a:t>constraint solver</a:t>
            </a:r>
          </a:p>
        </p:txBody>
      </p:sp>
      <p:sp>
        <p:nvSpPr>
          <p:cNvPr id="3" name="Content Placeholder 2">
            <a:extLst>
              <a:ext uri="{FF2B5EF4-FFF2-40B4-BE49-F238E27FC236}">
                <a16:creationId xmlns:a16="http://schemas.microsoft.com/office/drawing/2014/main" id="{0A86F99E-3027-4C82-94FE-53DB712D2D09}"/>
              </a:ext>
            </a:extLst>
          </p:cNvPr>
          <p:cNvSpPr>
            <a:spLocks noGrp="1"/>
          </p:cNvSpPr>
          <p:nvPr>
            <p:ph idx="1"/>
          </p:nvPr>
        </p:nvSpPr>
        <p:spPr/>
        <p:txBody>
          <a:bodyPr>
            <a:normAutofit/>
          </a:bodyPr>
          <a:lstStyle/>
          <a:p>
            <a:pPr marL="0" indent="0">
              <a:buNone/>
            </a:pPr>
            <a:r>
              <a:rPr lang="en-US" sz="2400" dirty="0"/>
              <a:t>Given an inverted word index and a constraint, e.g., a list of words that must appear together or as a phrase in a document, find the list of matching documents. </a:t>
            </a:r>
          </a:p>
          <a:p>
            <a:pPr marL="0" indent="0">
              <a:buNone/>
            </a:pPr>
            <a:endParaRPr lang="en-US" sz="2400" dirty="0"/>
          </a:p>
        </p:txBody>
      </p:sp>
    </p:spTree>
    <p:extLst>
      <p:ext uri="{BB962C8B-B14F-4D97-AF65-F5344CB8AC3E}">
        <p14:creationId xmlns:p14="http://schemas.microsoft.com/office/powerpoint/2010/main" val="3509027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876555" y="740978"/>
            <a:ext cx="6495393" cy="461665"/>
          </a:xfrm>
          <a:prstGeom prst="rect">
            <a:avLst/>
          </a:prstGeom>
          <a:noFill/>
        </p:spPr>
        <p:txBody>
          <a:bodyPr wrap="square" rtlCol="0">
            <a:spAutoFit/>
          </a:bodyPr>
          <a:lstStyle/>
          <a:p>
            <a:r>
              <a:rPr lang="en-US" sz="2400" dirty="0">
                <a:latin typeface="+mj-lt"/>
              </a:rPr>
              <a:t>The query language is typically recursive.</a:t>
            </a:r>
          </a:p>
        </p:txBody>
      </p:sp>
      <p:sp>
        <p:nvSpPr>
          <p:cNvPr id="11" name="TextBox 10">
            <a:extLst>
              <a:ext uri="{FF2B5EF4-FFF2-40B4-BE49-F238E27FC236}">
                <a16:creationId xmlns:a16="http://schemas.microsoft.com/office/drawing/2014/main" id="{73144500-2B85-4E75-9F49-D49E482770FD}"/>
              </a:ext>
            </a:extLst>
          </p:cNvPr>
          <p:cNvSpPr txBox="1"/>
          <p:nvPr/>
        </p:nvSpPr>
        <p:spPr>
          <a:xfrm>
            <a:off x="814204" y="184216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8F56D9EE-1456-47A6-BD6A-F54957D17E7A}"/>
              </a:ext>
            </a:extLst>
          </p:cNvPr>
          <p:cNvGrpSpPr/>
          <p:nvPr/>
        </p:nvGrpSpPr>
        <p:grpSpPr>
          <a:xfrm>
            <a:off x="389661" y="2583037"/>
            <a:ext cx="8297114" cy="2908665"/>
            <a:chOff x="442560" y="2099387"/>
            <a:chExt cx="8297114" cy="2908665"/>
          </a:xfrm>
        </p:grpSpPr>
        <p:grpSp>
          <p:nvGrpSpPr>
            <p:cNvPr id="12" name="Group 11">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69" name="Rectangle 68">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a:t>
                </a:r>
              </a:p>
            </p:txBody>
          </p:sp>
        </p:grpSp>
        <p:grpSp>
          <p:nvGrpSpPr>
            <p:cNvPr id="13" name="Group 12">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7" name="Rectangle 66">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a:t>
                </a:r>
              </a:p>
            </p:txBody>
          </p:sp>
        </p:grpSp>
        <p:grpSp>
          <p:nvGrpSpPr>
            <p:cNvPr id="32" name="Group 31">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63" name="Rectangle 62">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Box 65">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a:t>
                </a:r>
              </a:p>
            </p:txBody>
          </p:sp>
        </p:grpSp>
        <p:grpSp>
          <p:nvGrpSpPr>
            <p:cNvPr id="34" name="Group 33">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61" name="Rectangle 60">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a:t>"</a:t>
                </a:r>
                <a:r>
                  <a:rPr lang="en-US" dirty="0" err="1"/>
                  <a:t>apollo</a:t>
                </a:r>
                <a:r>
                  <a:rPr lang="en-US" dirty="0"/>
                  <a:t>"</a:t>
                </a:r>
              </a:p>
            </p:txBody>
          </p:sp>
        </p:grpSp>
        <p:grpSp>
          <p:nvGrpSpPr>
            <p:cNvPr id="36" name="Group 35">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59" name="Rectangle 58">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a:t>
                </a:r>
              </a:p>
            </p:txBody>
          </p:sp>
        </p:grpSp>
        <p:grpSp>
          <p:nvGrpSpPr>
            <p:cNvPr id="38" name="Group 37">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57" name="Rectangle 56">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2794792C-D99E-40C3-BDAE-B87F4265FCDB}"/>
                  </a:ext>
                </a:extLst>
              </p:cNvPr>
              <p:cNvSpPr txBox="1"/>
              <p:nvPr/>
            </p:nvSpPr>
            <p:spPr>
              <a:xfrm>
                <a:off x="5368212" y="3316483"/>
                <a:ext cx="1838130" cy="369332"/>
              </a:xfrm>
              <a:prstGeom prst="rect">
                <a:avLst/>
              </a:prstGeom>
              <a:noFill/>
            </p:spPr>
            <p:txBody>
              <a:bodyPr wrap="square" rtlCol="0">
                <a:spAutoFit/>
              </a:bodyPr>
              <a:lstStyle/>
              <a:p>
                <a:pPr algn="ctr"/>
                <a:r>
                  <a:rPr lang="en-US" dirty="0"/>
                  <a:t>"landing"</a:t>
                </a:r>
              </a:p>
            </p:txBody>
          </p:sp>
        </p:grpSp>
        <p:grpSp>
          <p:nvGrpSpPr>
            <p:cNvPr id="40" name="Group 39">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55" name="Rectangle 54">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a:t>
                </a:r>
              </a:p>
            </p:txBody>
          </p:sp>
        </p:grpSp>
        <p:grpSp>
          <p:nvGrpSpPr>
            <p:cNvPr id="41" name="Group 40">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53" name="Rectangle 52">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CBC65153-1593-44A6-BF7F-600B9B66BA8A}"/>
                  </a:ext>
                </a:extLst>
              </p:cNvPr>
              <p:cNvSpPr txBox="1"/>
              <p:nvPr/>
            </p:nvSpPr>
            <p:spPr>
              <a:xfrm>
                <a:off x="5368212" y="3316483"/>
                <a:ext cx="1838130" cy="369332"/>
              </a:xfrm>
              <a:prstGeom prst="rect">
                <a:avLst/>
              </a:prstGeom>
              <a:noFill/>
            </p:spPr>
            <p:txBody>
              <a:bodyPr wrap="square" rtlCol="0">
                <a:spAutoFit/>
              </a:bodyPr>
              <a:lstStyle/>
              <a:p>
                <a:pPr algn="ctr"/>
                <a:r>
                  <a:rPr lang="en-US" dirty="0"/>
                  <a:t>"banana"</a:t>
                </a:r>
              </a:p>
            </p:txBody>
          </p:sp>
        </p:grpSp>
        <p:cxnSp>
          <p:nvCxnSpPr>
            <p:cNvPr id="43" name="Straight Connector 4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11D4955-42FB-43A5-ABF1-FC01568C2421}"/>
                </a:ext>
              </a:extLst>
            </p:cNvPr>
            <p:cNvCxnSpPr>
              <a:cxnSpLocks/>
              <a:endCxn id="53"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B150817-6CA8-4A18-BDF7-11C8E3B7B027}"/>
                </a:ext>
              </a:extLst>
            </p:cNvPr>
            <p:cNvCxnSpPr>
              <a:cxnSpLocks/>
              <a:endCxn id="55"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9D197B-6817-425C-8C8D-97E88948D24E}"/>
                </a:ext>
              </a:extLst>
            </p:cNvPr>
            <p:cNvCxnSpPr>
              <a:cxnSpLocks/>
              <a:stCxn id="67" idx="2"/>
              <a:endCxn id="59"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E45C3CA-FD9F-4A15-9554-C18F4B5377C1}"/>
                </a:ext>
              </a:extLst>
            </p:cNvPr>
            <p:cNvSpPr txBox="1"/>
            <p:nvPr/>
          </p:nvSpPr>
          <p:spPr>
            <a:xfrm>
              <a:off x="1617599" y="2455175"/>
              <a:ext cx="2031375" cy="461665"/>
            </a:xfrm>
            <a:prstGeom prst="rect">
              <a:avLst/>
            </a:prstGeom>
            <a:noFill/>
          </p:spPr>
          <p:txBody>
            <a:bodyPr wrap="square" rtlCol="0">
              <a:spAutoFit/>
            </a:bodyPr>
            <a:lstStyle/>
            <a:p>
              <a:r>
                <a:rPr lang="en-US" sz="2400" i="1" dirty="0">
                  <a:solidFill>
                    <a:srgbClr val="FF0000"/>
                  </a:solidFill>
                </a:rPr>
                <a:t>The parse tree</a:t>
              </a:r>
            </a:p>
          </p:txBody>
        </p:sp>
      </p:grpSp>
    </p:spTree>
    <p:extLst>
      <p:ext uri="{BB962C8B-B14F-4D97-AF65-F5344CB8AC3E}">
        <p14:creationId xmlns:p14="http://schemas.microsoft.com/office/powerpoint/2010/main" val="28480329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567260" y="493647"/>
            <a:ext cx="7483409" cy="707886"/>
          </a:xfrm>
          <a:prstGeom prst="rect">
            <a:avLst/>
          </a:prstGeom>
          <a:noFill/>
        </p:spPr>
        <p:txBody>
          <a:bodyPr wrap="square" rtlCol="0">
            <a:spAutoFit/>
          </a:bodyPr>
          <a:lstStyle/>
          <a:p>
            <a:r>
              <a:rPr lang="en-US" sz="2000" dirty="0">
                <a:latin typeface="+mj-lt"/>
              </a:rPr>
              <a:t>Basic idea is to create ISR structures that match the query constraints.  Each ISR can find the next occurrence of whatever it’s looking for.</a:t>
            </a:r>
          </a:p>
        </p:txBody>
      </p:sp>
      <p:sp>
        <p:nvSpPr>
          <p:cNvPr id="3" name="TextBox 2">
            <a:extLst>
              <a:ext uri="{FF2B5EF4-FFF2-40B4-BE49-F238E27FC236}">
                <a16:creationId xmlns:a16="http://schemas.microsoft.com/office/drawing/2014/main" id="{73144500-2B85-4E75-9F49-D49E482770FD}"/>
              </a:ext>
            </a:extLst>
          </p:cNvPr>
          <p:cNvSpPr txBox="1"/>
          <p:nvPr/>
        </p:nvSpPr>
        <p:spPr>
          <a:xfrm>
            <a:off x="814204" y="184216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E4E63885-D241-4523-8987-CFD371E76A5B}"/>
              </a:ext>
            </a:extLst>
          </p:cNvPr>
          <p:cNvGrpSpPr/>
          <p:nvPr/>
        </p:nvGrpSpPr>
        <p:grpSpPr>
          <a:xfrm>
            <a:off x="389661" y="2583037"/>
            <a:ext cx="8297114" cy="2908665"/>
            <a:chOff x="442560" y="2099387"/>
            <a:chExt cx="8297114" cy="2908665"/>
          </a:xfrm>
        </p:grpSpPr>
        <p:grpSp>
          <p:nvGrpSpPr>
            <p:cNvPr id="14" name="Group 13">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4" name="Rectangle 3">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 ISR</a:t>
                </a:r>
              </a:p>
            </p:txBody>
          </p:sp>
        </p:grpSp>
        <p:grpSp>
          <p:nvGrpSpPr>
            <p:cNvPr id="15" name="Group 14">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 ISR</a:t>
                </a:r>
              </a:p>
            </p:txBody>
          </p:sp>
        </p:grpSp>
        <p:grpSp>
          <p:nvGrpSpPr>
            <p:cNvPr id="16" name="Group 15">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8" name="Rectangle 7">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square" rtlCol="0">
                <a:spAutoFit/>
              </a:bodyPr>
              <a:lstStyle/>
              <a:p>
                <a:pPr algn="ctr"/>
                <a:r>
                  <a:rPr lang="en-US" dirty="0"/>
                  <a:t>landing ISR</a:t>
                </a:r>
              </a:p>
            </p:txBody>
          </p:sp>
        </p:grpSp>
        <p:grpSp>
          <p:nvGrpSpPr>
            <p:cNvPr id="26" name="Group 25">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27" name="Rectangle 26">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 ISR</a:t>
                </a:r>
              </a:p>
            </p:txBody>
          </p:sp>
        </p:grpSp>
        <p:grpSp>
          <p:nvGrpSpPr>
            <p:cNvPr id="29" name="Group 28">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30" name="Rectangle 29">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BC65153-1593-44A6-BF7F-600B9B66BA8A}"/>
                  </a:ext>
                </a:extLst>
              </p:cNvPr>
              <p:cNvSpPr txBox="1"/>
              <p:nvPr/>
            </p:nvSpPr>
            <p:spPr>
              <a:xfrm>
                <a:off x="5368212" y="3316483"/>
                <a:ext cx="1838131" cy="375913"/>
              </a:xfrm>
              <a:prstGeom prst="rect">
                <a:avLst/>
              </a:prstGeom>
              <a:noFill/>
            </p:spPr>
            <p:txBody>
              <a:bodyPr wrap="square" rtlCol="0">
                <a:spAutoFit/>
              </a:bodyPr>
              <a:lstStyle/>
              <a:p>
                <a:pPr algn="ctr"/>
                <a:r>
                  <a:rPr lang="en-US" dirty="0"/>
                  <a:t>banana ISR</a:t>
                </a:r>
              </a:p>
            </p:txBody>
          </p:sp>
        </p:grpSp>
        <p:cxnSp>
          <p:nvCxnSpPr>
            <p:cNvPr id="33" name="Straight Connector 3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1D4955-42FB-43A5-ABF1-FC01568C2421}"/>
                </a:ext>
              </a:extLst>
            </p:cNvPr>
            <p:cNvCxnSpPr>
              <a:cxnSpLocks/>
              <a:endCxn id="30"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150817-6CA8-4A18-BDF7-11C8E3B7B027}"/>
                </a:ext>
              </a:extLst>
            </p:cNvPr>
            <p:cNvCxnSpPr>
              <a:cxnSpLocks/>
              <a:endCxn id="27"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736DF16-3E63-4DF5-A11D-EBDE75ABDB55}"/>
                </a:ext>
              </a:extLst>
            </p:cNvPr>
            <p:cNvSpPr txBox="1"/>
            <p:nvPr/>
          </p:nvSpPr>
          <p:spPr>
            <a:xfrm>
              <a:off x="1351280" y="2455175"/>
              <a:ext cx="2297694" cy="461665"/>
            </a:xfrm>
            <a:prstGeom prst="rect">
              <a:avLst/>
            </a:prstGeom>
            <a:noFill/>
          </p:spPr>
          <p:txBody>
            <a:bodyPr wrap="square" rtlCol="0">
              <a:spAutoFit/>
            </a:bodyPr>
            <a:lstStyle/>
            <a:p>
              <a:r>
                <a:rPr lang="en-US" sz="2400" i="1" dirty="0">
                  <a:solidFill>
                    <a:srgbClr val="C00000"/>
                  </a:solidFill>
                </a:rPr>
                <a:t>The ISR structure</a:t>
              </a:r>
            </a:p>
          </p:txBody>
        </p:sp>
      </p:grpSp>
    </p:spTree>
    <p:extLst>
      <p:ext uri="{BB962C8B-B14F-4D97-AF65-F5344CB8AC3E}">
        <p14:creationId xmlns:p14="http://schemas.microsoft.com/office/powerpoint/2010/main" val="33525670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D934F6-F884-4E72-84C1-ACA601EBB3FF}"/>
              </a:ext>
            </a:extLst>
          </p:cNvPr>
          <p:cNvGrpSpPr>
            <a:grpSpLocks noChangeAspect="1"/>
          </p:cNvGrpSpPr>
          <p:nvPr/>
        </p:nvGrpSpPr>
        <p:grpSpPr>
          <a:xfrm>
            <a:off x="1387368" y="4216789"/>
            <a:ext cx="6520931" cy="2286000"/>
            <a:chOff x="442560" y="2099387"/>
            <a:chExt cx="8297114" cy="2908665"/>
          </a:xfrm>
        </p:grpSpPr>
        <p:grpSp>
          <p:nvGrpSpPr>
            <p:cNvPr id="3" name="Group 2">
              <a:extLst>
                <a:ext uri="{FF2B5EF4-FFF2-40B4-BE49-F238E27FC236}">
                  <a16:creationId xmlns:a16="http://schemas.microsoft.com/office/drawing/2014/main" id="{22B2ECF3-2A35-41D4-B8B5-F4C882944495}"/>
                </a:ext>
              </a:extLst>
            </p:cNvPr>
            <p:cNvGrpSpPr/>
            <p:nvPr/>
          </p:nvGrpSpPr>
          <p:grpSpPr>
            <a:xfrm>
              <a:off x="4049486" y="2099387"/>
              <a:ext cx="1371600" cy="643813"/>
              <a:chOff x="3844212" y="2108718"/>
              <a:chExt cx="1996751" cy="643813"/>
            </a:xfrm>
          </p:grpSpPr>
          <p:sp>
            <p:nvSpPr>
              <p:cNvPr id="33" name="Rectangle 32">
                <a:extLst>
                  <a:ext uri="{FF2B5EF4-FFF2-40B4-BE49-F238E27FC236}">
                    <a16:creationId xmlns:a16="http://schemas.microsoft.com/office/drawing/2014/main" id="{9B0DFB47-D8D1-4AE6-9FD9-FD2BC3A8F170}"/>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4" name="TextBox 33">
                <a:extLst>
                  <a:ext uri="{FF2B5EF4-FFF2-40B4-BE49-F238E27FC236}">
                    <a16:creationId xmlns:a16="http://schemas.microsoft.com/office/drawing/2014/main" id="{2649D072-49B1-4786-9EA9-DDCCC2DF415E}"/>
                  </a:ext>
                </a:extLst>
              </p:cNvPr>
              <p:cNvSpPr txBox="1"/>
              <p:nvPr/>
            </p:nvSpPr>
            <p:spPr>
              <a:xfrm>
                <a:off x="3918857" y="2258008"/>
                <a:ext cx="1838131" cy="375913"/>
              </a:xfrm>
              <a:prstGeom prst="rect">
                <a:avLst/>
              </a:prstGeom>
              <a:noFill/>
            </p:spPr>
            <p:txBody>
              <a:bodyPr wrap="square" rtlCol="0">
                <a:normAutofit fontScale="85000" lnSpcReduction="20000"/>
              </a:bodyPr>
              <a:lstStyle/>
              <a:p>
                <a:pPr algn="ctr"/>
                <a:r>
                  <a:rPr lang="en-US" dirty="0"/>
                  <a:t>OR ISR</a:t>
                </a:r>
              </a:p>
            </p:txBody>
          </p:sp>
        </p:grpSp>
        <p:grpSp>
          <p:nvGrpSpPr>
            <p:cNvPr id="4" name="Group 3">
              <a:extLst>
                <a:ext uri="{FF2B5EF4-FFF2-40B4-BE49-F238E27FC236}">
                  <a16:creationId xmlns:a16="http://schemas.microsoft.com/office/drawing/2014/main" id="{338F62C7-2D93-4B53-B8B5-9F5D7FB36610}"/>
                </a:ext>
              </a:extLst>
            </p:cNvPr>
            <p:cNvGrpSpPr/>
            <p:nvPr/>
          </p:nvGrpSpPr>
          <p:grpSpPr>
            <a:xfrm>
              <a:off x="2032373" y="3323252"/>
              <a:ext cx="1371600" cy="643813"/>
              <a:chOff x="2575249" y="3167193"/>
              <a:chExt cx="1996751" cy="643813"/>
            </a:xfrm>
          </p:grpSpPr>
          <p:sp>
            <p:nvSpPr>
              <p:cNvPr id="31" name="Rectangle 30">
                <a:extLst>
                  <a:ext uri="{FF2B5EF4-FFF2-40B4-BE49-F238E27FC236}">
                    <a16:creationId xmlns:a16="http://schemas.microsoft.com/office/drawing/2014/main" id="{2131584F-5819-44FD-9802-D21B5D4AF239}"/>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2" name="TextBox 31">
                <a:extLst>
                  <a:ext uri="{FF2B5EF4-FFF2-40B4-BE49-F238E27FC236}">
                    <a16:creationId xmlns:a16="http://schemas.microsoft.com/office/drawing/2014/main" id="{446C604A-30A4-4F6C-9F94-A8A137D2B3EC}"/>
                  </a:ext>
                </a:extLst>
              </p:cNvPr>
              <p:cNvSpPr txBox="1"/>
              <p:nvPr/>
            </p:nvSpPr>
            <p:spPr>
              <a:xfrm>
                <a:off x="2649894" y="3316483"/>
                <a:ext cx="1838131" cy="375913"/>
              </a:xfrm>
              <a:prstGeom prst="rect">
                <a:avLst/>
              </a:prstGeom>
              <a:noFill/>
            </p:spPr>
            <p:txBody>
              <a:bodyPr wrap="square" rtlCol="0">
                <a:normAutofit fontScale="85000" lnSpcReduction="20000"/>
              </a:bodyPr>
              <a:lstStyle/>
              <a:p>
                <a:pPr algn="ctr"/>
                <a:r>
                  <a:rPr lang="en-US" dirty="0"/>
                  <a:t>Phrase ISR</a:t>
                </a:r>
              </a:p>
            </p:txBody>
          </p:sp>
        </p:grpSp>
        <p:grpSp>
          <p:nvGrpSpPr>
            <p:cNvPr id="5" name="Group 4">
              <a:extLst>
                <a:ext uri="{FF2B5EF4-FFF2-40B4-BE49-F238E27FC236}">
                  <a16:creationId xmlns:a16="http://schemas.microsoft.com/office/drawing/2014/main" id="{77684E6C-855E-4A61-84F0-0D9DA10BC1DF}"/>
                </a:ext>
              </a:extLst>
            </p:cNvPr>
            <p:cNvGrpSpPr/>
            <p:nvPr/>
          </p:nvGrpSpPr>
          <p:grpSpPr>
            <a:xfrm>
              <a:off x="6609038" y="3318037"/>
              <a:ext cx="1371600" cy="643813"/>
              <a:chOff x="5293567" y="3167193"/>
              <a:chExt cx="1996751" cy="643813"/>
            </a:xfrm>
          </p:grpSpPr>
          <p:sp>
            <p:nvSpPr>
              <p:cNvPr id="29" name="Rectangle 28">
                <a:extLst>
                  <a:ext uri="{FF2B5EF4-FFF2-40B4-BE49-F238E27FC236}">
                    <a16:creationId xmlns:a16="http://schemas.microsoft.com/office/drawing/2014/main" id="{8CBD6C33-265D-420C-A904-B3D78269585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30" name="TextBox 29">
                <a:extLst>
                  <a:ext uri="{FF2B5EF4-FFF2-40B4-BE49-F238E27FC236}">
                    <a16:creationId xmlns:a16="http://schemas.microsoft.com/office/drawing/2014/main" id="{B6C148FF-7C7E-4590-A65B-7FEA3C464EA4}"/>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AND ISR</a:t>
                </a:r>
              </a:p>
            </p:txBody>
          </p:sp>
        </p:grpSp>
        <p:grpSp>
          <p:nvGrpSpPr>
            <p:cNvPr id="6" name="Group 5">
              <a:extLst>
                <a:ext uri="{FF2B5EF4-FFF2-40B4-BE49-F238E27FC236}">
                  <a16:creationId xmlns:a16="http://schemas.microsoft.com/office/drawing/2014/main" id="{E8231AA1-81AC-4BBB-AD93-278611488911}"/>
                </a:ext>
              </a:extLst>
            </p:cNvPr>
            <p:cNvGrpSpPr/>
            <p:nvPr/>
          </p:nvGrpSpPr>
          <p:grpSpPr>
            <a:xfrm>
              <a:off x="442560" y="4364239"/>
              <a:ext cx="1371600" cy="643813"/>
              <a:chOff x="5293567" y="3167193"/>
              <a:chExt cx="1996751" cy="643813"/>
            </a:xfrm>
          </p:grpSpPr>
          <p:sp>
            <p:nvSpPr>
              <p:cNvPr id="27" name="Rectangle 26">
                <a:extLst>
                  <a:ext uri="{FF2B5EF4-FFF2-40B4-BE49-F238E27FC236}">
                    <a16:creationId xmlns:a16="http://schemas.microsoft.com/office/drawing/2014/main" id="{841590B4-FEBF-453A-B996-E96B0641B2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8" name="TextBox 27">
                <a:extLst>
                  <a:ext uri="{FF2B5EF4-FFF2-40B4-BE49-F238E27FC236}">
                    <a16:creationId xmlns:a16="http://schemas.microsoft.com/office/drawing/2014/main" id="{F006019B-FD49-4EAE-BF4F-025FA39418C8}"/>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err="1"/>
                  <a:t>apollo</a:t>
                </a:r>
                <a:r>
                  <a:rPr lang="en-US" dirty="0"/>
                  <a:t> ISR</a:t>
                </a:r>
              </a:p>
            </p:txBody>
          </p:sp>
        </p:grpSp>
        <p:grpSp>
          <p:nvGrpSpPr>
            <p:cNvPr id="7" name="Group 6">
              <a:extLst>
                <a:ext uri="{FF2B5EF4-FFF2-40B4-BE49-F238E27FC236}">
                  <a16:creationId xmlns:a16="http://schemas.microsoft.com/office/drawing/2014/main" id="{7EF04E67-3143-4825-AF22-9737B578E4B7}"/>
                </a:ext>
              </a:extLst>
            </p:cNvPr>
            <p:cNvGrpSpPr/>
            <p:nvPr/>
          </p:nvGrpSpPr>
          <p:grpSpPr>
            <a:xfrm>
              <a:off x="2029168" y="4345578"/>
              <a:ext cx="1371600" cy="643813"/>
              <a:chOff x="5293567" y="3167193"/>
              <a:chExt cx="1996751" cy="643813"/>
            </a:xfrm>
          </p:grpSpPr>
          <p:sp>
            <p:nvSpPr>
              <p:cNvPr id="25" name="Rectangle 24">
                <a:extLst>
                  <a:ext uri="{FF2B5EF4-FFF2-40B4-BE49-F238E27FC236}">
                    <a16:creationId xmlns:a16="http://schemas.microsoft.com/office/drawing/2014/main" id="{250A0C49-B335-4895-AF77-0545D433299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6" name="TextBox 25">
                <a:extLst>
                  <a:ext uri="{FF2B5EF4-FFF2-40B4-BE49-F238E27FC236}">
                    <a16:creationId xmlns:a16="http://schemas.microsoft.com/office/drawing/2014/main" id="{1426F91F-E3A8-46F7-8C21-323F7F89488F}"/>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moon ISR</a:t>
                </a:r>
              </a:p>
            </p:txBody>
          </p:sp>
        </p:grpSp>
        <p:grpSp>
          <p:nvGrpSpPr>
            <p:cNvPr id="8" name="Group 7">
              <a:extLst>
                <a:ext uri="{FF2B5EF4-FFF2-40B4-BE49-F238E27FC236}">
                  <a16:creationId xmlns:a16="http://schemas.microsoft.com/office/drawing/2014/main" id="{1ADA1449-B4F6-4928-969A-46526D718201}"/>
                </a:ext>
              </a:extLst>
            </p:cNvPr>
            <p:cNvGrpSpPr/>
            <p:nvPr/>
          </p:nvGrpSpPr>
          <p:grpSpPr>
            <a:xfrm>
              <a:off x="3648974" y="4341443"/>
              <a:ext cx="1371600" cy="643813"/>
              <a:chOff x="5293567" y="3167193"/>
              <a:chExt cx="1996751" cy="643813"/>
            </a:xfrm>
          </p:grpSpPr>
          <p:sp>
            <p:nvSpPr>
              <p:cNvPr id="23" name="Rectangle 22">
                <a:extLst>
                  <a:ext uri="{FF2B5EF4-FFF2-40B4-BE49-F238E27FC236}">
                    <a16:creationId xmlns:a16="http://schemas.microsoft.com/office/drawing/2014/main" id="{8E06D010-2DB5-4D89-9D82-365D7D46106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4" name="TextBox 23">
                <a:extLst>
                  <a:ext uri="{FF2B5EF4-FFF2-40B4-BE49-F238E27FC236}">
                    <a16:creationId xmlns:a16="http://schemas.microsoft.com/office/drawing/2014/main" id="{D8905A0D-2B48-488E-90AB-FEE0423F3353}"/>
                  </a:ext>
                </a:extLst>
              </p:cNvPr>
              <p:cNvSpPr txBox="1"/>
              <p:nvPr/>
            </p:nvSpPr>
            <p:spPr>
              <a:xfrm>
                <a:off x="5368212" y="3316483"/>
                <a:ext cx="1838131" cy="375913"/>
              </a:xfrm>
              <a:prstGeom prst="rect">
                <a:avLst/>
              </a:prstGeom>
              <a:noFill/>
            </p:spPr>
            <p:txBody>
              <a:bodyPr wrap="square" rtlCol="0">
                <a:normAutofit fontScale="77500" lnSpcReduction="20000"/>
              </a:bodyPr>
              <a:lstStyle/>
              <a:p>
                <a:pPr algn="ctr"/>
                <a:r>
                  <a:rPr lang="en-US" dirty="0"/>
                  <a:t>landing ISR</a:t>
                </a:r>
              </a:p>
            </p:txBody>
          </p:sp>
        </p:grpSp>
        <p:grpSp>
          <p:nvGrpSpPr>
            <p:cNvPr id="9" name="Group 8">
              <a:extLst>
                <a:ext uri="{FF2B5EF4-FFF2-40B4-BE49-F238E27FC236}">
                  <a16:creationId xmlns:a16="http://schemas.microsoft.com/office/drawing/2014/main" id="{13235CEA-A1CE-496F-BEA9-64C902F16ECA}"/>
                </a:ext>
              </a:extLst>
            </p:cNvPr>
            <p:cNvGrpSpPr/>
            <p:nvPr/>
          </p:nvGrpSpPr>
          <p:grpSpPr>
            <a:xfrm>
              <a:off x="5839728" y="4356783"/>
              <a:ext cx="1371600" cy="643813"/>
              <a:chOff x="5293567" y="3167193"/>
              <a:chExt cx="1996751" cy="643813"/>
            </a:xfrm>
          </p:grpSpPr>
          <p:sp>
            <p:nvSpPr>
              <p:cNvPr id="21" name="Rectangle 20">
                <a:extLst>
                  <a:ext uri="{FF2B5EF4-FFF2-40B4-BE49-F238E27FC236}">
                    <a16:creationId xmlns:a16="http://schemas.microsoft.com/office/drawing/2014/main" id="{F01FC55F-E70C-4C67-AF8F-C9FB3E514F2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2" name="TextBox 21">
                <a:extLst>
                  <a:ext uri="{FF2B5EF4-FFF2-40B4-BE49-F238E27FC236}">
                    <a16:creationId xmlns:a16="http://schemas.microsoft.com/office/drawing/2014/main" id="{50A0FE33-747C-4C40-A963-D583D902141F}"/>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apple ISR</a:t>
                </a:r>
              </a:p>
            </p:txBody>
          </p:sp>
        </p:grpSp>
        <p:grpSp>
          <p:nvGrpSpPr>
            <p:cNvPr id="10" name="Group 9">
              <a:extLst>
                <a:ext uri="{FF2B5EF4-FFF2-40B4-BE49-F238E27FC236}">
                  <a16:creationId xmlns:a16="http://schemas.microsoft.com/office/drawing/2014/main" id="{E2F93D2B-A772-4ADB-9667-66A2DF2CBD28}"/>
                </a:ext>
              </a:extLst>
            </p:cNvPr>
            <p:cNvGrpSpPr/>
            <p:nvPr/>
          </p:nvGrpSpPr>
          <p:grpSpPr>
            <a:xfrm>
              <a:off x="7368074" y="4341444"/>
              <a:ext cx="1371600" cy="643813"/>
              <a:chOff x="5293567" y="3167193"/>
              <a:chExt cx="1996751" cy="643813"/>
            </a:xfrm>
          </p:grpSpPr>
          <p:sp>
            <p:nvSpPr>
              <p:cNvPr id="19" name="Rectangle 18">
                <a:extLst>
                  <a:ext uri="{FF2B5EF4-FFF2-40B4-BE49-F238E27FC236}">
                    <a16:creationId xmlns:a16="http://schemas.microsoft.com/office/drawing/2014/main" id="{7C7AE36F-EC4A-494A-852D-102C9527A03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20" name="TextBox 19">
                <a:extLst>
                  <a:ext uri="{FF2B5EF4-FFF2-40B4-BE49-F238E27FC236}">
                    <a16:creationId xmlns:a16="http://schemas.microsoft.com/office/drawing/2014/main" id="{B4C29EB6-2252-4F27-99BF-896AAA9C7AAB}"/>
                  </a:ext>
                </a:extLst>
              </p:cNvPr>
              <p:cNvSpPr txBox="1"/>
              <p:nvPr/>
            </p:nvSpPr>
            <p:spPr>
              <a:xfrm>
                <a:off x="5368212" y="3316483"/>
                <a:ext cx="1838131" cy="375913"/>
              </a:xfrm>
              <a:prstGeom prst="rect">
                <a:avLst/>
              </a:prstGeom>
              <a:noFill/>
            </p:spPr>
            <p:txBody>
              <a:bodyPr wrap="square" rtlCol="0">
                <a:normAutofit fontScale="77500" lnSpcReduction="20000"/>
              </a:bodyPr>
              <a:lstStyle/>
              <a:p>
                <a:pPr algn="ctr"/>
                <a:r>
                  <a:rPr lang="en-US" dirty="0"/>
                  <a:t>banana ISR</a:t>
                </a:r>
              </a:p>
            </p:txBody>
          </p:sp>
        </p:grpSp>
        <p:cxnSp>
          <p:nvCxnSpPr>
            <p:cNvPr id="11" name="Straight Connector 10">
              <a:extLst>
                <a:ext uri="{FF2B5EF4-FFF2-40B4-BE49-F238E27FC236}">
                  <a16:creationId xmlns:a16="http://schemas.microsoft.com/office/drawing/2014/main" id="{BF86148B-304A-4FE4-84FD-0A4BDB1C9D33}"/>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20879A-39C6-47EE-82F4-E3F0173C3CD6}"/>
                </a:ext>
              </a:extLst>
            </p:cNvPr>
            <p:cNvCxnSpPr>
              <a:cxnSpLocks/>
              <a:endCxn id="19"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86A539-A8A2-4B14-8224-8F118FD8368A}"/>
                </a:ext>
              </a:extLst>
            </p:cNvPr>
            <p:cNvCxnSpPr>
              <a:cxnSpLocks/>
              <a:endCxn id="21"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A7033D5-180D-4623-85EB-41F107190668}"/>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F3266C-998E-469F-800C-AE1559D5CB16}"/>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92C7A77-997C-48EB-86AC-4F18D8C1C72E}"/>
                </a:ext>
              </a:extLst>
            </p:cNvPr>
            <p:cNvCxnSpPr>
              <a:cxnSpLocks/>
              <a:stCxn id="31" idx="2"/>
              <a:endCxn id="25"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D27B16A-2276-45C0-931D-1DEDFB25AA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F0F2A4E-67DD-42EB-9B87-6F0D5CFE53F0}"/>
                </a:ext>
              </a:extLst>
            </p:cNvPr>
            <p:cNvSpPr txBox="1"/>
            <p:nvPr/>
          </p:nvSpPr>
          <p:spPr>
            <a:xfrm>
              <a:off x="1351280" y="2455175"/>
              <a:ext cx="2297694" cy="461665"/>
            </a:xfrm>
            <a:prstGeom prst="rect">
              <a:avLst/>
            </a:prstGeom>
            <a:noFill/>
          </p:spPr>
          <p:txBody>
            <a:bodyPr wrap="square" rtlCol="0">
              <a:normAutofit fontScale="70000" lnSpcReduction="20000"/>
            </a:bodyPr>
            <a:lstStyle/>
            <a:p>
              <a:r>
                <a:rPr lang="en-US" sz="2400" i="1" dirty="0">
                  <a:solidFill>
                    <a:srgbClr val="FF0000"/>
                  </a:solidFill>
                </a:rPr>
                <a:t>The ISR structure</a:t>
              </a:r>
            </a:p>
          </p:txBody>
        </p:sp>
      </p:grpSp>
      <p:grpSp>
        <p:nvGrpSpPr>
          <p:cNvPr id="35" name="Group 34">
            <a:extLst>
              <a:ext uri="{FF2B5EF4-FFF2-40B4-BE49-F238E27FC236}">
                <a16:creationId xmlns:a16="http://schemas.microsoft.com/office/drawing/2014/main" id="{A9C10AC4-1105-42FC-AAF5-3499C6C60CFE}"/>
              </a:ext>
            </a:extLst>
          </p:cNvPr>
          <p:cNvGrpSpPr>
            <a:grpSpLocks noChangeAspect="1"/>
          </p:cNvGrpSpPr>
          <p:nvPr/>
        </p:nvGrpSpPr>
        <p:grpSpPr>
          <a:xfrm>
            <a:off x="1387368" y="1448677"/>
            <a:ext cx="6520931" cy="2286000"/>
            <a:chOff x="442560" y="2099387"/>
            <a:chExt cx="8297114" cy="2908665"/>
          </a:xfrm>
        </p:grpSpPr>
        <p:grpSp>
          <p:nvGrpSpPr>
            <p:cNvPr id="36" name="Group 35">
              <a:extLst>
                <a:ext uri="{FF2B5EF4-FFF2-40B4-BE49-F238E27FC236}">
                  <a16:creationId xmlns:a16="http://schemas.microsoft.com/office/drawing/2014/main" id="{03A886CD-468B-429C-A001-2A487AD8A9AF}"/>
                </a:ext>
              </a:extLst>
            </p:cNvPr>
            <p:cNvGrpSpPr/>
            <p:nvPr/>
          </p:nvGrpSpPr>
          <p:grpSpPr>
            <a:xfrm>
              <a:off x="4049486" y="2099387"/>
              <a:ext cx="1371600" cy="643813"/>
              <a:chOff x="3844212" y="2108718"/>
              <a:chExt cx="1996751" cy="643813"/>
            </a:xfrm>
          </p:grpSpPr>
          <p:sp>
            <p:nvSpPr>
              <p:cNvPr id="66" name="Rectangle 65">
                <a:extLst>
                  <a:ext uri="{FF2B5EF4-FFF2-40B4-BE49-F238E27FC236}">
                    <a16:creationId xmlns:a16="http://schemas.microsoft.com/office/drawing/2014/main" id="{77484854-CA04-4A53-93FC-CB0654391AF8}"/>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7" name="TextBox 66">
                <a:extLst>
                  <a:ext uri="{FF2B5EF4-FFF2-40B4-BE49-F238E27FC236}">
                    <a16:creationId xmlns:a16="http://schemas.microsoft.com/office/drawing/2014/main" id="{4F783048-E68B-43D7-A67F-C224320423EB}"/>
                  </a:ext>
                </a:extLst>
              </p:cNvPr>
              <p:cNvSpPr txBox="1"/>
              <p:nvPr/>
            </p:nvSpPr>
            <p:spPr>
              <a:xfrm>
                <a:off x="3918857" y="2258008"/>
                <a:ext cx="1838131" cy="375913"/>
              </a:xfrm>
              <a:prstGeom prst="rect">
                <a:avLst/>
              </a:prstGeom>
              <a:noFill/>
            </p:spPr>
            <p:txBody>
              <a:bodyPr wrap="square" rtlCol="0">
                <a:normAutofit fontScale="85000" lnSpcReduction="20000"/>
              </a:bodyPr>
              <a:lstStyle/>
              <a:p>
                <a:pPr algn="ctr"/>
                <a:r>
                  <a:rPr lang="en-US" dirty="0"/>
                  <a:t>OR</a:t>
                </a:r>
              </a:p>
            </p:txBody>
          </p:sp>
        </p:grpSp>
        <p:grpSp>
          <p:nvGrpSpPr>
            <p:cNvPr id="37" name="Group 36">
              <a:extLst>
                <a:ext uri="{FF2B5EF4-FFF2-40B4-BE49-F238E27FC236}">
                  <a16:creationId xmlns:a16="http://schemas.microsoft.com/office/drawing/2014/main" id="{61C10578-A11E-46F3-BE0E-61ABD48CF096}"/>
                </a:ext>
              </a:extLst>
            </p:cNvPr>
            <p:cNvGrpSpPr/>
            <p:nvPr/>
          </p:nvGrpSpPr>
          <p:grpSpPr>
            <a:xfrm>
              <a:off x="2032373" y="3323252"/>
              <a:ext cx="1371600" cy="643813"/>
              <a:chOff x="2575249" y="3167193"/>
              <a:chExt cx="1996751" cy="643813"/>
            </a:xfrm>
          </p:grpSpPr>
          <p:sp>
            <p:nvSpPr>
              <p:cNvPr id="64" name="Rectangle 63">
                <a:extLst>
                  <a:ext uri="{FF2B5EF4-FFF2-40B4-BE49-F238E27FC236}">
                    <a16:creationId xmlns:a16="http://schemas.microsoft.com/office/drawing/2014/main" id="{C948ABFD-1FA1-4DB9-A7AA-665A00ACAA82}"/>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5" name="TextBox 64">
                <a:extLst>
                  <a:ext uri="{FF2B5EF4-FFF2-40B4-BE49-F238E27FC236}">
                    <a16:creationId xmlns:a16="http://schemas.microsoft.com/office/drawing/2014/main" id="{0F3DDCA2-359A-402D-9C22-C97198781936}"/>
                  </a:ext>
                </a:extLst>
              </p:cNvPr>
              <p:cNvSpPr txBox="1"/>
              <p:nvPr/>
            </p:nvSpPr>
            <p:spPr>
              <a:xfrm>
                <a:off x="2649894" y="3316483"/>
                <a:ext cx="1838131" cy="375913"/>
              </a:xfrm>
              <a:prstGeom prst="rect">
                <a:avLst/>
              </a:prstGeom>
              <a:noFill/>
            </p:spPr>
            <p:txBody>
              <a:bodyPr wrap="square" rtlCol="0">
                <a:normAutofit fontScale="85000" lnSpcReduction="20000"/>
              </a:bodyPr>
              <a:lstStyle/>
              <a:p>
                <a:pPr algn="ctr"/>
                <a:r>
                  <a:rPr lang="en-US" dirty="0"/>
                  <a:t>Phrase</a:t>
                </a:r>
              </a:p>
            </p:txBody>
          </p:sp>
        </p:grpSp>
        <p:grpSp>
          <p:nvGrpSpPr>
            <p:cNvPr id="38" name="Group 37">
              <a:extLst>
                <a:ext uri="{FF2B5EF4-FFF2-40B4-BE49-F238E27FC236}">
                  <a16:creationId xmlns:a16="http://schemas.microsoft.com/office/drawing/2014/main" id="{58030774-A2CD-405E-B2B6-2187532B7409}"/>
                </a:ext>
              </a:extLst>
            </p:cNvPr>
            <p:cNvGrpSpPr/>
            <p:nvPr/>
          </p:nvGrpSpPr>
          <p:grpSpPr>
            <a:xfrm>
              <a:off x="6609038" y="3318037"/>
              <a:ext cx="1371600" cy="643813"/>
              <a:chOff x="5293567" y="3167193"/>
              <a:chExt cx="1996751" cy="643813"/>
            </a:xfrm>
          </p:grpSpPr>
          <p:sp>
            <p:nvSpPr>
              <p:cNvPr id="62" name="Rectangle 61">
                <a:extLst>
                  <a:ext uri="{FF2B5EF4-FFF2-40B4-BE49-F238E27FC236}">
                    <a16:creationId xmlns:a16="http://schemas.microsoft.com/office/drawing/2014/main" id="{C9E5E154-5FC3-480A-85B5-D445CDCFACF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3" name="TextBox 62">
                <a:extLst>
                  <a:ext uri="{FF2B5EF4-FFF2-40B4-BE49-F238E27FC236}">
                    <a16:creationId xmlns:a16="http://schemas.microsoft.com/office/drawing/2014/main" id="{3EF8E1F6-F5E9-4294-B5CD-FB58B601A412}"/>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AND</a:t>
                </a:r>
              </a:p>
            </p:txBody>
          </p:sp>
        </p:grpSp>
        <p:grpSp>
          <p:nvGrpSpPr>
            <p:cNvPr id="39" name="Group 38">
              <a:extLst>
                <a:ext uri="{FF2B5EF4-FFF2-40B4-BE49-F238E27FC236}">
                  <a16:creationId xmlns:a16="http://schemas.microsoft.com/office/drawing/2014/main" id="{4DF89430-9611-470C-A765-FE12239B14D9}"/>
                </a:ext>
              </a:extLst>
            </p:cNvPr>
            <p:cNvGrpSpPr/>
            <p:nvPr/>
          </p:nvGrpSpPr>
          <p:grpSpPr>
            <a:xfrm>
              <a:off x="442560" y="4364239"/>
              <a:ext cx="1371600" cy="643813"/>
              <a:chOff x="5293567" y="3167193"/>
              <a:chExt cx="1996751" cy="643813"/>
            </a:xfrm>
          </p:grpSpPr>
          <p:sp>
            <p:nvSpPr>
              <p:cNvPr id="60" name="Rectangle 59">
                <a:extLst>
                  <a:ext uri="{FF2B5EF4-FFF2-40B4-BE49-F238E27FC236}">
                    <a16:creationId xmlns:a16="http://schemas.microsoft.com/office/drawing/2014/main" id="{37AECF2F-AB83-45EE-9CD8-098E0451474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61" name="TextBox 60">
                <a:extLst>
                  <a:ext uri="{FF2B5EF4-FFF2-40B4-BE49-F238E27FC236}">
                    <a16:creationId xmlns:a16="http://schemas.microsoft.com/office/drawing/2014/main" id="{4F09CE33-C610-4677-AACD-5640D54D52A4}"/>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t>
                </a:r>
                <a:r>
                  <a:rPr lang="en-US" dirty="0" err="1"/>
                  <a:t>apollo</a:t>
                </a:r>
                <a:r>
                  <a:rPr lang="en-US" dirty="0"/>
                  <a:t>"</a:t>
                </a:r>
              </a:p>
            </p:txBody>
          </p:sp>
        </p:grpSp>
        <p:grpSp>
          <p:nvGrpSpPr>
            <p:cNvPr id="40" name="Group 39">
              <a:extLst>
                <a:ext uri="{FF2B5EF4-FFF2-40B4-BE49-F238E27FC236}">
                  <a16:creationId xmlns:a16="http://schemas.microsoft.com/office/drawing/2014/main" id="{B5F25EFC-386B-4440-8D54-88EE6D178F2D}"/>
                </a:ext>
              </a:extLst>
            </p:cNvPr>
            <p:cNvGrpSpPr/>
            <p:nvPr/>
          </p:nvGrpSpPr>
          <p:grpSpPr>
            <a:xfrm>
              <a:off x="2029168" y="4345578"/>
              <a:ext cx="1371600" cy="643813"/>
              <a:chOff x="5293567" y="3167193"/>
              <a:chExt cx="1996751" cy="643813"/>
            </a:xfrm>
          </p:grpSpPr>
          <p:sp>
            <p:nvSpPr>
              <p:cNvPr id="58" name="Rectangle 57">
                <a:extLst>
                  <a:ext uri="{FF2B5EF4-FFF2-40B4-BE49-F238E27FC236}">
                    <a16:creationId xmlns:a16="http://schemas.microsoft.com/office/drawing/2014/main" id="{EACFA542-F2DD-4651-8CA9-5FF838A5A0B4}"/>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9" name="TextBox 58">
                <a:extLst>
                  <a:ext uri="{FF2B5EF4-FFF2-40B4-BE49-F238E27FC236}">
                    <a16:creationId xmlns:a16="http://schemas.microsoft.com/office/drawing/2014/main" id="{998E4540-A3AD-4D66-B6F1-BC74F4D39F48}"/>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"moon"</a:t>
                </a:r>
              </a:p>
            </p:txBody>
          </p:sp>
        </p:grpSp>
        <p:grpSp>
          <p:nvGrpSpPr>
            <p:cNvPr id="41" name="Group 40">
              <a:extLst>
                <a:ext uri="{FF2B5EF4-FFF2-40B4-BE49-F238E27FC236}">
                  <a16:creationId xmlns:a16="http://schemas.microsoft.com/office/drawing/2014/main" id="{71FC04ED-61B9-4500-9C53-A0571B574FBB}"/>
                </a:ext>
              </a:extLst>
            </p:cNvPr>
            <p:cNvGrpSpPr/>
            <p:nvPr/>
          </p:nvGrpSpPr>
          <p:grpSpPr>
            <a:xfrm>
              <a:off x="3648974" y="4341443"/>
              <a:ext cx="1371600" cy="643813"/>
              <a:chOff x="5293567" y="3167193"/>
              <a:chExt cx="1996751" cy="643813"/>
            </a:xfrm>
          </p:grpSpPr>
          <p:sp>
            <p:nvSpPr>
              <p:cNvPr id="56" name="Rectangle 55">
                <a:extLst>
                  <a:ext uri="{FF2B5EF4-FFF2-40B4-BE49-F238E27FC236}">
                    <a16:creationId xmlns:a16="http://schemas.microsoft.com/office/drawing/2014/main" id="{5E85E1C3-D75B-4E15-A72B-51CA96C342B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7" name="TextBox 56">
                <a:extLst>
                  <a:ext uri="{FF2B5EF4-FFF2-40B4-BE49-F238E27FC236}">
                    <a16:creationId xmlns:a16="http://schemas.microsoft.com/office/drawing/2014/main" id="{5BDE214F-BB53-4629-867D-AAA084084135}"/>
                  </a:ext>
                </a:extLst>
              </p:cNvPr>
              <p:cNvSpPr txBox="1"/>
              <p:nvPr/>
            </p:nvSpPr>
            <p:spPr>
              <a:xfrm>
                <a:off x="5368212" y="3316483"/>
                <a:ext cx="1838130" cy="369332"/>
              </a:xfrm>
              <a:prstGeom prst="rect">
                <a:avLst/>
              </a:prstGeom>
              <a:noFill/>
            </p:spPr>
            <p:txBody>
              <a:bodyPr wrap="square" rtlCol="0">
                <a:normAutofit fontScale="85000" lnSpcReduction="20000"/>
              </a:bodyPr>
              <a:lstStyle/>
              <a:p>
                <a:pPr algn="ctr"/>
                <a:r>
                  <a:rPr lang="en-US" dirty="0"/>
                  <a:t>"landing"</a:t>
                </a:r>
              </a:p>
            </p:txBody>
          </p:sp>
        </p:grpSp>
        <p:grpSp>
          <p:nvGrpSpPr>
            <p:cNvPr id="42" name="Group 41">
              <a:extLst>
                <a:ext uri="{FF2B5EF4-FFF2-40B4-BE49-F238E27FC236}">
                  <a16:creationId xmlns:a16="http://schemas.microsoft.com/office/drawing/2014/main" id="{AA9CAABF-B552-48B8-A481-B901D20B6E0E}"/>
                </a:ext>
              </a:extLst>
            </p:cNvPr>
            <p:cNvGrpSpPr/>
            <p:nvPr/>
          </p:nvGrpSpPr>
          <p:grpSpPr>
            <a:xfrm>
              <a:off x="5839728" y="4356783"/>
              <a:ext cx="1371600" cy="643813"/>
              <a:chOff x="5293567" y="3167193"/>
              <a:chExt cx="1996751" cy="643813"/>
            </a:xfrm>
          </p:grpSpPr>
          <p:sp>
            <p:nvSpPr>
              <p:cNvPr id="54" name="Rectangle 53">
                <a:extLst>
                  <a:ext uri="{FF2B5EF4-FFF2-40B4-BE49-F238E27FC236}">
                    <a16:creationId xmlns:a16="http://schemas.microsoft.com/office/drawing/2014/main" id="{B9844866-3147-4246-940D-CBC88BF20E8B}"/>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5" name="TextBox 54">
                <a:extLst>
                  <a:ext uri="{FF2B5EF4-FFF2-40B4-BE49-F238E27FC236}">
                    <a16:creationId xmlns:a16="http://schemas.microsoft.com/office/drawing/2014/main" id="{BAE6781E-D759-45F0-B29D-C5F70A9C5FED}"/>
                  </a:ext>
                </a:extLst>
              </p:cNvPr>
              <p:cNvSpPr txBox="1"/>
              <p:nvPr/>
            </p:nvSpPr>
            <p:spPr>
              <a:xfrm>
                <a:off x="5368212" y="3316483"/>
                <a:ext cx="1838131" cy="375913"/>
              </a:xfrm>
              <a:prstGeom prst="rect">
                <a:avLst/>
              </a:prstGeom>
              <a:noFill/>
            </p:spPr>
            <p:txBody>
              <a:bodyPr wrap="square" rtlCol="0">
                <a:normAutofit fontScale="85000" lnSpcReduction="20000"/>
              </a:bodyPr>
              <a:lstStyle/>
              <a:p>
                <a:pPr algn="ctr"/>
                <a:r>
                  <a:rPr lang="en-US" dirty="0"/>
                  <a:t>"apple"</a:t>
                </a:r>
              </a:p>
            </p:txBody>
          </p:sp>
        </p:grpSp>
        <p:grpSp>
          <p:nvGrpSpPr>
            <p:cNvPr id="43" name="Group 42">
              <a:extLst>
                <a:ext uri="{FF2B5EF4-FFF2-40B4-BE49-F238E27FC236}">
                  <a16:creationId xmlns:a16="http://schemas.microsoft.com/office/drawing/2014/main" id="{3C1A27BC-F126-4E3E-8F83-E74479F3E2E2}"/>
                </a:ext>
              </a:extLst>
            </p:cNvPr>
            <p:cNvGrpSpPr/>
            <p:nvPr/>
          </p:nvGrpSpPr>
          <p:grpSpPr>
            <a:xfrm>
              <a:off x="7368074" y="4341444"/>
              <a:ext cx="1371600" cy="643813"/>
              <a:chOff x="5293567" y="3167193"/>
              <a:chExt cx="1996751" cy="643813"/>
            </a:xfrm>
          </p:grpSpPr>
          <p:sp>
            <p:nvSpPr>
              <p:cNvPr id="52" name="Rectangle 51">
                <a:extLst>
                  <a:ext uri="{FF2B5EF4-FFF2-40B4-BE49-F238E27FC236}">
                    <a16:creationId xmlns:a16="http://schemas.microsoft.com/office/drawing/2014/main" id="{8291F838-54DD-49C2-8732-ED6D393ABDC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3" name="TextBox 52">
                <a:extLst>
                  <a:ext uri="{FF2B5EF4-FFF2-40B4-BE49-F238E27FC236}">
                    <a16:creationId xmlns:a16="http://schemas.microsoft.com/office/drawing/2014/main" id="{C59200BC-EF54-47D5-95C0-1AE56A0F0271}"/>
                  </a:ext>
                </a:extLst>
              </p:cNvPr>
              <p:cNvSpPr txBox="1"/>
              <p:nvPr/>
            </p:nvSpPr>
            <p:spPr>
              <a:xfrm>
                <a:off x="5368212" y="3316483"/>
                <a:ext cx="1838130" cy="369332"/>
              </a:xfrm>
              <a:prstGeom prst="rect">
                <a:avLst/>
              </a:prstGeom>
              <a:noFill/>
            </p:spPr>
            <p:txBody>
              <a:bodyPr wrap="square" rtlCol="0">
                <a:normAutofit fontScale="85000" lnSpcReduction="20000"/>
              </a:bodyPr>
              <a:lstStyle/>
              <a:p>
                <a:pPr algn="ctr"/>
                <a:r>
                  <a:rPr lang="en-US" dirty="0"/>
                  <a:t>"banana"</a:t>
                </a:r>
              </a:p>
            </p:txBody>
          </p:sp>
        </p:grpSp>
        <p:cxnSp>
          <p:nvCxnSpPr>
            <p:cNvPr id="44" name="Straight Connector 43">
              <a:extLst>
                <a:ext uri="{FF2B5EF4-FFF2-40B4-BE49-F238E27FC236}">
                  <a16:creationId xmlns:a16="http://schemas.microsoft.com/office/drawing/2014/main" id="{80280ECB-0091-4F56-A749-33542F5C6AE9}"/>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FF04C31-8DD0-41C6-9866-ECE8924188FF}"/>
                </a:ext>
              </a:extLst>
            </p:cNvPr>
            <p:cNvCxnSpPr>
              <a:cxnSpLocks/>
              <a:endCxn id="52"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1CB5BA8-FAFE-4631-B993-EBB1DBDB3192}"/>
                </a:ext>
              </a:extLst>
            </p:cNvPr>
            <p:cNvCxnSpPr>
              <a:cxnSpLocks/>
              <a:endCxn id="54"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49986C0-231B-485F-AE23-CF0920046E7D}"/>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91487FC-5082-423A-99BD-5A9C85EEF64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F21389-C0C7-442C-AC22-66294058B796}"/>
                </a:ext>
              </a:extLst>
            </p:cNvPr>
            <p:cNvCxnSpPr>
              <a:cxnSpLocks/>
              <a:stCxn id="64" idx="2"/>
              <a:endCxn id="58"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CA18566-0501-49C7-AC4B-0D14B331EB1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02E106C6-A519-4413-9EB5-AE09421044CB}"/>
                </a:ext>
              </a:extLst>
            </p:cNvPr>
            <p:cNvSpPr txBox="1"/>
            <p:nvPr/>
          </p:nvSpPr>
          <p:spPr>
            <a:xfrm>
              <a:off x="1617600" y="2455176"/>
              <a:ext cx="2031375" cy="461665"/>
            </a:xfrm>
            <a:prstGeom prst="rect">
              <a:avLst/>
            </a:prstGeom>
            <a:noFill/>
          </p:spPr>
          <p:txBody>
            <a:bodyPr wrap="square" rtlCol="0">
              <a:normAutofit fontScale="77500" lnSpcReduction="20000"/>
            </a:bodyPr>
            <a:lstStyle/>
            <a:p>
              <a:r>
                <a:rPr lang="en-US" sz="2400" i="1" dirty="0">
                  <a:solidFill>
                    <a:srgbClr val="FF0000"/>
                  </a:solidFill>
                </a:rPr>
                <a:t>The parse tree</a:t>
              </a:r>
            </a:p>
          </p:txBody>
        </p:sp>
      </p:grpSp>
      <p:sp>
        <p:nvSpPr>
          <p:cNvPr id="68" name="TextBox 67">
            <a:extLst>
              <a:ext uri="{FF2B5EF4-FFF2-40B4-BE49-F238E27FC236}">
                <a16:creationId xmlns:a16="http://schemas.microsoft.com/office/drawing/2014/main" id="{A18E8553-BE47-4B24-B7CF-25F45C39965C}"/>
              </a:ext>
            </a:extLst>
          </p:cNvPr>
          <p:cNvSpPr txBox="1"/>
          <p:nvPr/>
        </p:nvSpPr>
        <p:spPr>
          <a:xfrm>
            <a:off x="796583" y="504853"/>
            <a:ext cx="4143436" cy="923330"/>
          </a:xfrm>
          <a:prstGeom prst="rect">
            <a:avLst/>
          </a:prstGeom>
          <a:noFill/>
        </p:spPr>
        <p:txBody>
          <a:bodyPr wrap="square" rtlCol="0">
            <a:spAutoFit/>
          </a:bodyPr>
          <a:lstStyle/>
          <a:p>
            <a:r>
              <a:rPr lang="en-US" dirty="0"/>
              <a:t>"</a:t>
            </a:r>
            <a:r>
              <a:rPr lang="en-US" dirty="0" err="1"/>
              <a:t>apollo</a:t>
            </a:r>
            <a:r>
              <a:rPr lang="en-US" dirty="0"/>
              <a:t> moon landing" | ( apple banana )</a:t>
            </a:r>
          </a:p>
          <a:p>
            <a:endParaRPr lang="en-US" dirty="0"/>
          </a:p>
          <a:p>
            <a:r>
              <a:rPr lang="en-US" dirty="0"/>
              <a:t>The trees are the same.</a:t>
            </a:r>
          </a:p>
        </p:txBody>
      </p:sp>
    </p:spTree>
    <p:extLst>
      <p:ext uri="{BB962C8B-B14F-4D97-AF65-F5344CB8AC3E}">
        <p14:creationId xmlns:p14="http://schemas.microsoft.com/office/powerpoint/2010/main" val="1263730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 name="Group 153">
            <a:extLst>
              <a:ext uri="{FF2B5EF4-FFF2-40B4-BE49-F238E27FC236}">
                <a16:creationId xmlns:a16="http://schemas.microsoft.com/office/drawing/2014/main" id="{BF024A2F-22EE-4E6F-BD7C-32259F1C1747}"/>
              </a:ext>
            </a:extLst>
          </p:cNvPr>
          <p:cNvGrpSpPr/>
          <p:nvPr/>
        </p:nvGrpSpPr>
        <p:grpSpPr>
          <a:xfrm>
            <a:off x="595500" y="626993"/>
            <a:ext cx="2190577" cy="1350976"/>
            <a:chOff x="380638" y="237344"/>
            <a:chExt cx="2190577" cy="1350976"/>
          </a:xfrm>
        </p:grpSpPr>
        <p:grpSp>
          <p:nvGrpSpPr>
            <p:cNvPr id="106" name="Group 105">
              <a:extLst>
                <a:ext uri="{FF2B5EF4-FFF2-40B4-BE49-F238E27FC236}">
                  <a16:creationId xmlns:a16="http://schemas.microsoft.com/office/drawing/2014/main" id="{2E1CE8FF-40AB-45E4-A3A5-F3D35C44A551}"/>
                </a:ext>
              </a:extLst>
            </p:cNvPr>
            <p:cNvGrpSpPr/>
            <p:nvPr/>
          </p:nvGrpSpPr>
          <p:grpSpPr>
            <a:xfrm>
              <a:off x="950763" y="237344"/>
              <a:ext cx="1016473" cy="516936"/>
              <a:chOff x="5293567" y="3167193"/>
              <a:chExt cx="1996751" cy="643813"/>
            </a:xfrm>
          </p:grpSpPr>
          <p:sp>
            <p:nvSpPr>
              <p:cNvPr id="115" name="Rectangle 114">
                <a:extLst>
                  <a:ext uri="{FF2B5EF4-FFF2-40B4-BE49-F238E27FC236}">
                    <a16:creationId xmlns:a16="http://schemas.microsoft.com/office/drawing/2014/main" id="{AD69271A-F9FA-46DE-BBB2-EC27E6F3E6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6" name="TextBox 115">
                <a:extLst>
                  <a:ext uri="{FF2B5EF4-FFF2-40B4-BE49-F238E27FC236}">
                    <a16:creationId xmlns:a16="http://schemas.microsoft.com/office/drawing/2014/main" id="{2E137610-3B10-4275-8655-0B4E079A486B}"/>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AND ISR</a:t>
                </a:r>
              </a:p>
            </p:txBody>
          </p:sp>
        </p:grpSp>
        <p:grpSp>
          <p:nvGrpSpPr>
            <p:cNvPr id="107" name="Group 106">
              <a:extLst>
                <a:ext uri="{FF2B5EF4-FFF2-40B4-BE49-F238E27FC236}">
                  <a16:creationId xmlns:a16="http://schemas.microsoft.com/office/drawing/2014/main" id="{0FCD2AD3-A8ED-47DC-92C3-312F28F7A8CD}"/>
                </a:ext>
              </a:extLst>
            </p:cNvPr>
            <p:cNvGrpSpPr/>
            <p:nvPr/>
          </p:nvGrpSpPr>
          <p:grpSpPr>
            <a:xfrm>
              <a:off x="380638" y="1071384"/>
              <a:ext cx="1016473" cy="516936"/>
              <a:chOff x="5293567" y="3167193"/>
              <a:chExt cx="1996751" cy="643813"/>
            </a:xfrm>
          </p:grpSpPr>
          <p:sp>
            <p:nvSpPr>
              <p:cNvPr id="113" name="Rectangle 112">
                <a:extLst>
                  <a:ext uri="{FF2B5EF4-FFF2-40B4-BE49-F238E27FC236}">
                    <a16:creationId xmlns:a16="http://schemas.microsoft.com/office/drawing/2014/main" id="{B2DB4806-31A1-4B44-91FA-CA87AB8F9B1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4" name="TextBox 113">
                <a:extLst>
                  <a:ext uri="{FF2B5EF4-FFF2-40B4-BE49-F238E27FC236}">
                    <a16:creationId xmlns:a16="http://schemas.microsoft.com/office/drawing/2014/main" id="{AE0A00FC-FC22-4692-8EE2-E86458C3326F}"/>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apple ISR</a:t>
                </a:r>
              </a:p>
            </p:txBody>
          </p:sp>
        </p:grpSp>
        <p:grpSp>
          <p:nvGrpSpPr>
            <p:cNvPr id="108" name="Group 107">
              <a:extLst>
                <a:ext uri="{FF2B5EF4-FFF2-40B4-BE49-F238E27FC236}">
                  <a16:creationId xmlns:a16="http://schemas.microsoft.com/office/drawing/2014/main" id="{8C03A13C-5104-4B06-9A30-B63F94A495BC}"/>
                </a:ext>
              </a:extLst>
            </p:cNvPr>
            <p:cNvGrpSpPr/>
            <p:nvPr/>
          </p:nvGrpSpPr>
          <p:grpSpPr>
            <a:xfrm>
              <a:off x="1554742" y="1071384"/>
              <a:ext cx="1016473" cy="516936"/>
              <a:chOff x="5293567" y="3167193"/>
              <a:chExt cx="1996751" cy="643813"/>
            </a:xfrm>
          </p:grpSpPr>
          <p:sp>
            <p:nvSpPr>
              <p:cNvPr id="111" name="Rectangle 110">
                <a:extLst>
                  <a:ext uri="{FF2B5EF4-FFF2-40B4-BE49-F238E27FC236}">
                    <a16:creationId xmlns:a16="http://schemas.microsoft.com/office/drawing/2014/main" id="{B8D3EFFD-4D61-4B85-9D28-E9837228A77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2" name="TextBox 111">
                <a:extLst>
                  <a:ext uri="{FF2B5EF4-FFF2-40B4-BE49-F238E27FC236}">
                    <a16:creationId xmlns:a16="http://schemas.microsoft.com/office/drawing/2014/main" id="{9268A03B-5F7E-4642-A60E-E82C837F89F1}"/>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109" name="Straight Connector 108">
              <a:extLst>
                <a:ext uri="{FF2B5EF4-FFF2-40B4-BE49-F238E27FC236}">
                  <a16:creationId xmlns:a16="http://schemas.microsoft.com/office/drawing/2014/main" id="{ADFE8795-9B81-42A4-8A89-DEF7DA1AF914}"/>
                </a:ext>
              </a:extLst>
            </p:cNvPr>
            <p:cNvCxnSpPr>
              <a:cxnSpLocks/>
              <a:endCxn id="111" idx="0"/>
            </p:cNvCxnSpPr>
            <p:nvPr/>
          </p:nvCxnSpPr>
          <p:spPr>
            <a:xfrm>
              <a:off x="1716296" y="757910"/>
              <a:ext cx="346682" cy="31347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940CBD1-2CF2-4B84-A1BF-995A703B0C54}"/>
                </a:ext>
              </a:extLst>
            </p:cNvPr>
            <p:cNvCxnSpPr>
              <a:cxnSpLocks/>
              <a:endCxn id="113" idx="0"/>
            </p:cNvCxnSpPr>
            <p:nvPr/>
          </p:nvCxnSpPr>
          <p:spPr>
            <a:xfrm flipH="1">
              <a:off x="888875" y="748501"/>
              <a:ext cx="381191" cy="32288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09043F7-7AF3-4E68-B54A-7FA3FEFA6CA1}"/>
              </a:ext>
            </a:extLst>
          </p:cNvPr>
          <p:cNvGrpSpPr/>
          <p:nvPr/>
        </p:nvGrpSpPr>
        <p:grpSpPr>
          <a:xfrm>
            <a:off x="595500" y="4436681"/>
            <a:ext cx="1065719" cy="564318"/>
            <a:chOff x="5293567" y="3167193"/>
            <a:chExt cx="1996751" cy="643813"/>
          </a:xfrm>
        </p:grpSpPr>
        <p:sp>
          <p:nvSpPr>
            <p:cNvPr id="21" name="Rectangle 20">
              <a:extLst>
                <a:ext uri="{FF2B5EF4-FFF2-40B4-BE49-F238E27FC236}">
                  <a16:creationId xmlns:a16="http://schemas.microsoft.com/office/drawing/2014/main" id="{61C0A309-D62D-457C-ADBA-848D0EC8879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22" name="TextBox 21">
              <a:extLst>
                <a:ext uri="{FF2B5EF4-FFF2-40B4-BE49-F238E27FC236}">
                  <a16:creationId xmlns:a16="http://schemas.microsoft.com/office/drawing/2014/main" id="{FC4A9411-BDD7-42E9-BF87-BF9C9B8D4D6B}"/>
                </a:ext>
              </a:extLst>
            </p:cNvPr>
            <p:cNvSpPr txBox="1"/>
            <p:nvPr/>
          </p:nvSpPr>
          <p:spPr>
            <a:xfrm>
              <a:off x="5368212" y="3316483"/>
              <a:ext cx="1838131" cy="375913"/>
            </a:xfrm>
            <a:prstGeom prst="rect">
              <a:avLst/>
            </a:prstGeom>
            <a:noFill/>
          </p:spPr>
          <p:txBody>
            <a:bodyPr wrap="square" rtlCol="0">
              <a:noAutofit/>
            </a:bodyPr>
            <a:lstStyle/>
            <a:p>
              <a:pPr algn="ctr"/>
              <a:r>
                <a:rPr lang="en-US" sz="1100" dirty="0"/>
                <a:t>@apple ISR</a:t>
              </a:r>
            </a:p>
          </p:txBody>
        </p:sp>
      </p:grpSp>
      <p:grpSp>
        <p:nvGrpSpPr>
          <p:cNvPr id="10" name="Group 9">
            <a:extLst>
              <a:ext uri="{FF2B5EF4-FFF2-40B4-BE49-F238E27FC236}">
                <a16:creationId xmlns:a16="http://schemas.microsoft.com/office/drawing/2014/main" id="{DCC5B681-5722-459A-88A0-5EA0E22C9367}"/>
              </a:ext>
            </a:extLst>
          </p:cNvPr>
          <p:cNvGrpSpPr/>
          <p:nvPr/>
        </p:nvGrpSpPr>
        <p:grpSpPr>
          <a:xfrm>
            <a:off x="7159946" y="4436681"/>
            <a:ext cx="1065719" cy="564318"/>
            <a:chOff x="5293567" y="3167193"/>
            <a:chExt cx="1996751" cy="643813"/>
          </a:xfrm>
        </p:grpSpPr>
        <p:sp>
          <p:nvSpPr>
            <p:cNvPr id="19" name="Rectangle 18">
              <a:extLst>
                <a:ext uri="{FF2B5EF4-FFF2-40B4-BE49-F238E27FC236}">
                  <a16:creationId xmlns:a16="http://schemas.microsoft.com/office/drawing/2014/main" id="{429D48DA-3BEE-41D8-8B52-C1FD2932BE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20" name="TextBox 19">
              <a:extLst>
                <a:ext uri="{FF2B5EF4-FFF2-40B4-BE49-F238E27FC236}">
                  <a16:creationId xmlns:a16="http://schemas.microsoft.com/office/drawing/2014/main" id="{F25F86CC-6F7E-4128-88B6-8AB05A90A1D2}"/>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12" name="Straight Connector 11">
            <a:extLst>
              <a:ext uri="{FF2B5EF4-FFF2-40B4-BE49-F238E27FC236}">
                <a16:creationId xmlns:a16="http://schemas.microsoft.com/office/drawing/2014/main" id="{F6A54F59-29E5-4E91-AE1A-5E4A442FA370}"/>
              </a:ext>
            </a:extLst>
          </p:cNvPr>
          <p:cNvCxnSpPr>
            <a:cxnSpLocks/>
            <a:stCxn id="136" idx="2"/>
            <a:endCxn id="19" idx="0"/>
          </p:cNvCxnSpPr>
          <p:nvPr/>
        </p:nvCxnSpPr>
        <p:spPr>
          <a:xfrm>
            <a:off x="6265579" y="4094474"/>
            <a:ext cx="1427227" cy="342207"/>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10BD5BE0-C43D-4F96-8634-94D4E3C7D21C}"/>
              </a:ext>
            </a:extLst>
          </p:cNvPr>
          <p:cNvGrpSpPr/>
          <p:nvPr/>
        </p:nvGrpSpPr>
        <p:grpSpPr>
          <a:xfrm>
            <a:off x="1226751" y="5147150"/>
            <a:ext cx="1065719" cy="564318"/>
            <a:chOff x="5293567" y="3167193"/>
            <a:chExt cx="1996751" cy="643813"/>
          </a:xfrm>
        </p:grpSpPr>
        <p:sp>
          <p:nvSpPr>
            <p:cNvPr id="77" name="Rectangle 76">
              <a:extLst>
                <a:ext uri="{FF2B5EF4-FFF2-40B4-BE49-F238E27FC236}">
                  <a16:creationId xmlns:a16="http://schemas.microsoft.com/office/drawing/2014/main" id="{500130F7-9CC7-4CFB-B97B-0758018F0B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78" name="TextBox 77">
              <a:extLst>
                <a:ext uri="{FF2B5EF4-FFF2-40B4-BE49-F238E27FC236}">
                  <a16:creationId xmlns:a16="http://schemas.microsoft.com/office/drawing/2014/main" id="{B4D9CDCF-4E4E-4589-8E72-8F43B7C7B82E}"/>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72" name="Group 71">
            <a:extLst>
              <a:ext uri="{FF2B5EF4-FFF2-40B4-BE49-F238E27FC236}">
                <a16:creationId xmlns:a16="http://schemas.microsoft.com/office/drawing/2014/main" id="{861F76FB-8EC6-4327-8595-355B884215C7}"/>
              </a:ext>
            </a:extLst>
          </p:cNvPr>
          <p:cNvGrpSpPr/>
          <p:nvPr/>
        </p:nvGrpSpPr>
        <p:grpSpPr>
          <a:xfrm>
            <a:off x="4559286" y="4436681"/>
            <a:ext cx="1065719" cy="564318"/>
            <a:chOff x="5293567" y="3167193"/>
            <a:chExt cx="1996751" cy="643813"/>
          </a:xfrm>
        </p:grpSpPr>
        <p:sp>
          <p:nvSpPr>
            <p:cNvPr id="75" name="Rectangle 74">
              <a:extLst>
                <a:ext uri="{FF2B5EF4-FFF2-40B4-BE49-F238E27FC236}">
                  <a16:creationId xmlns:a16="http://schemas.microsoft.com/office/drawing/2014/main" id="{45595A83-30EA-4DA8-B387-8F130A06DA1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76" name="TextBox 75">
              <a:extLst>
                <a:ext uri="{FF2B5EF4-FFF2-40B4-BE49-F238E27FC236}">
                  <a16:creationId xmlns:a16="http://schemas.microsoft.com/office/drawing/2014/main" id="{87FEEDF1-78E7-4935-9934-FB50EBC3D037}"/>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73" name="Straight Connector 72">
            <a:extLst>
              <a:ext uri="{FF2B5EF4-FFF2-40B4-BE49-F238E27FC236}">
                <a16:creationId xmlns:a16="http://schemas.microsoft.com/office/drawing/2014/main" id="{A32B5D43-DC5E-425E-A882-861FE83C0939}"/>
              </a:ext>
            </a:extLst>
          </p:cNvPr>
          <p:cNvCxnSpPr>
            <a:cxnSpLocks/>
            <a:stCxn id="117" idx="2"/>
            <a:endCxn id="89" idx="0"/>
          </p:cNvCxnSpPr>
          <p:nvPr/>
        </p:nvCxnSpPr>
        <p:spPr>
          <a:xfrm>
            <a:off x="2446556" y="4094474"/>
            <a:ext cx="605058" cy="106105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2BC7400-6EE5-4E27-AC81-E8639953AB06}"/>
              </a:ext>
            </a:extLst>
          </p:cNvPr>
          <p:cNvCxnSpPr>
            <a:cxnSpLocks/>
            <a:stCxn id="117" idx="2"/>
            <a:endCxn id="77" idx="0"/>
          </p:cNvCxnSpPr>
          <p:nvPr/>
        </p:nvCxnSpPr>
        <p:spPr>
          <a:xfrm flipH="1">
            <a:off x="1759611" y="4094474"/>
            <a:ext cx="686945" cy="1052676"/>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D67901FF-9027-402F-94BA-056D47E210F4}"/>
              </a:ext>
            </a:extLst>
          </p:cNvPr>
          <p:cNvGrpSpPr/>
          <p:nvPr/>
        </p:nvGrpSpPr>
        <p:grpSpPr>
          <a:xfrm>
            <a:off x="2518755" y="5155532"/>
            <a:ext cx="1065719" cy="564318"/>
            <a:chOff x="5293567" y="3167193"/>
            <a:chExt cx="1996751" cy="643813"/>
          </a:xfrm>
        </p:grpSpPr>
        <p:sp>
          <p:nvSpPr>
            <p:cNvPr id="89" name="Rectangle 88">
              <a:extLst>
                <a:ext uri="{FF2B5EF4-FFF2-40B4-BE49-F238E27FC236}">
                  <a16:creationId xmlns:a16="http://schemas.microsoft.com/office/drawing/2014/main" id="{345787E5-AB4B-49A9-9541-9B4BDF92CE5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90" name="TextBox 89">
              <a:extLst>
                <a:ext uri="{FF2B5EF4-FFF2-40B4-BE49-F238E27FC236}">
                  <a16:creationId xmlns:a16="http://schemas.microsoft.com/office/drawing/2014/main" id="{323CC09B-ED2E-4E9E-8838-0A9E6763AA55}"/>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84" name="Group 83">
            <a:extLst>
              <a:ext uri="{FF2B5EF4-FFF2-40B4-BE49-F238E27FC236}">
                <a16:creationId xmlns:a16="http://schemas.microsoft.com/office/drawing/2014/main" id="{A4089DF9-2A9E-44FB-9FC7-43944339050A}"/>
              </a:ext>
            </a:extLst>
          </p:cNvPr>
          <p:cNvGrpSpPr/>
          <p:nvPr/>
        </p:nvGrpSpPr>
        <p:grpSpPr>
          <a:xfrm>
            <a:off x="5149332" y="5147150"/>
            <a:ext cx="1065719" cy="564318"/>
            <a:chOff x="5293567" y="3167193"/>
            <a:chExt cx="1996751" cy="643813"/>
          </a:xfrm>
        </p:grpSpPr>
        <p:sp>
          <p:nvSpPr>
            <p:cNvPr id="87" name="Rectangle 86">
              <a:extLst>
                <a:ext uri="{FF2B5EF4-FFF2-40B4-BE49-F238E27FC236}">
                  <a16:creationId xmlns:a16="http://schemas.microsoft.com/office/drawing/2014/main" id="{1FA4BAD5-16BE-4A7B-BE56-3576ABFEB6CF}"/>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88" name="TextBox 87">
              <a:extLst>
                <a:ext uri="{FF2B5EF4-FFF2-40B4-BE49-F238E27FC236}">
                  <a16:creationId xmlns:a16="http://schemas.microsoft.com/office/drawing/2014/main" id="{728D4257-D1C7-44CA-BE9D-D7A0BAC65F77}"/>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86" name="Straight Connector 85">
            <a:extLst>
              <a:ext uri="{FF2B5EF4-FFF2-40B4-BE49-F238E27FC236}">
                <a16:creationId xmlns:a16="http://schemas.microsoft.com/office/drawing/2014/main" id="{49FD1D75-991F-4C67-96BE-46C6A35558DE}"/>
              </a:ext>
            </a:extLst>
          </p:cNvPr>
          <p:cNvCxnSpPr>
            <a:cxnSpLocks/>
            <a:stCxn id="103" idx="2"/>
            <a:endCxn id="117" idx="0"/>
          </p:cNvCxnSpPr>
          <p:nvPr/>
        </p:nvCxnSpPr>
        <p:spPr>
          <a:xfrm flipH="1">
            <a:off x="2446556" y="2946591"/>
            <a:ext cx="1763847" cy="583565"/>
          </a:xfrm>
          <a:prstGeom prst="line">
            <a:avLst/>
          </a:prstGeom>
          <a:ln w="25400"/>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3F20FA3E-4CA3-49FD-92BE-203DA27E3786}"/>
              </a:ext>
            </a:extLst>
          </p:cNvPr>
          <p:cNvGrpSpPr/>
          <p:nvPr/>
        </p:nvGrpSpPr>
        <p:grpSpPr>
          <a:xfrm>
            <a:off x="3677543" y="2382273"/>
            <a:ext cx="1065719" cy="564318"/>
            <a:chOff x="5293567" y="3167193"/>
            <a:chExt cx="1996751" cy="643813"/>
          </a:xfrm>
        </p:grpSpPr>
        <p:sp>
          <p:nvSpPr>
            <p:cNvPr id="103" name="Rectangle 102">
              <a:extLst>
                <a:ext uri="{FF2B5EF4-FFF2-40B4-BE49-F238E27FC236}">
                  <a16:creationId xmlns:a16="http://schemas.microsoft.com/office/drawing/2014/main" id="{C27C5D97-C54D-45C2-B739-DEC5D5898CB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4" name="TextBox 103">
              <a:extLst>
                <a:ext uri="{FF2B5EF4-FFF2-40B4-BE49-F238E27FC236}">
                  <a16:creationId xmlns:a16="http://schemas.microsoft.com/office/drawing/2014/main" id="{B17CFC35-09AB-49C3-9425-FE4287B4AD5D}"/>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AND ISR</a:t>
              </a:r>
            </a:p>
          </p:txBody>
        </p:sp>
      </p:grpSp>
      <p:grpSp>
        <p:nvGrpSpPr>
          <p:cNvPr id="95" name="Group 94">
            <a:extLst>
              <a:ext uri="{FF2B5EF4-FFF2-40B4-BE49-F238E27FC236}">
                <a16:creationId xmlns:a16="http://schemas.microsoft.com/office/drawing/2014/main" id="{9957DA1D-771D-4228-838C-AB7CBFF58ABC}"/>
              </a:ext>
            </a:extLst>
          </p:cNvPr>
          <p:cNvGrpSpPr/>
          <p:nvPr/>
        </p:nvGrpSpPr>
        <p:grpSpPr>
          <a:xfrm>
            <a:off x="3144684" y="4439084"/>
            <a:ext cx="1065719" cy="564318"/>
            <a:chOff x="5293567" y="3167193"/>
            <a:chExt cx="1996751" cy="643813"/>
          </a:xfrm>
        </p:grpSpPr>
        <p:sp>
          <p:nvSpPr>
            <p:cNvPr id="101" name="Rectangle 100">
              <a:extLst>
                <a:ext uri="{FF2B5EF4-FFF2-40B4-BE49-F238E27FC236}">
                  <a16:creationId xmlns:a16="http://schemas.microsoft.com/office/drawing/2014/main" id="{6CD21C05-0BE2-4DE5-86F0-A759B47CA78E}"/>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2" name="TextBox 101">
              <a:extLst>
                <a:ext uri="{FF2B5EF4-FFF2-40B4-BE49-F238E27FC236}">
                  <a16:creationId xmlns:a16="http://schemas.microsoft.com/office/drawing/2014/main" id="{C478548A-9D23-4D4D-B4B5-861E293FEF7E}"/>
                </a:ext>
              </a:extLst>
            </p:cNvPr>
            <p:cNvSpPr txBox="1"/>
            <p:nvPr/>
          </p:nvSpPr>
          <p:spPr>
            <a:xfrm>
              <a:off x="5368212" y="3316483"/>
              <a:ext cx="1838131" cy="375913"/>
            </a:xfrm>
            <a:prstGeom prst="rect">
              <a:avLst/>
            </a:prstGeom>
            <a:noFill/>
          </p:spPr>
          <p:txBody>
            <a:bodyPr wrap="square" rtlCol="0">
              <a:normAutofit/>
            </a:bodyPr>
            <a:lstStyle/>
            <a:p>
              <a:pPr algn="ctr"/>
              <a:r>
                <a:rPr lang="en-US" sz="1100" dirty="0"/>
                <a:t>apple ISR</a:t>
              </a:r>
            </a:p>
          </p:txBody>
        </p:sp>
      </p:grpSp>
      <p:grpSp>
        <p:nvGrpSpPr>
          <p:cNvPr id="96" name="Group 95">
            <a:extLst>
              <a:ext uri="{FF2B5EF4-FFF2-40B4-BE49-F238E27FC236}">
                <a16:creationId xmlns:a16="http://schemas.microsoft.com/office/drawing/2014/main" id="{9F12A152-970E-483D-9EA8-7E3216128AFC}"/>
              </a:ext>
            </a:extLst>
          </p:cNvPr>
          <p:cNvGrpSpPr/>
          <p:nvPr/>
        </p:nvGrpSpPr>
        <p:grpSpPr>
          <a:xfrm>
            <a:off x="6441335" y="5155532"/>
            <a:ext cx="1065719" cy="564318"/>
            <a:chOff x="5293567" y="3167193"/>
            <a:chExt cx="1996751" cy="643813"/>
          </a:xfrm>
        </p:grpSpPr>
        <p:sp>
          <p:nvSpPr>
            <p:cNvPr id="99" name="Rectangle 98">
              <a:extLst>
                <a:ext uri="{FF2B5EF4-FFF2-40B4-BE49-F238E27FC236}">
                  <a16:creationId xmlns:a16="http://schemas.microsoft.com/office/drawing/2014/main" id="{D8A22D21-B60B-4EBD-BBE0-2A50ED8422D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00" name="TextBox 99">
              <a:extLst>
                <a:ext uri="{FF2B5EF4-FFF2-40B4-BE49-F238E27FC236}">
                  <a16:creationId xmlns:a16="http://schemas.microsoft.com/office/drawing/2014/main" id="{C8D61036-EE25-480E-B9FE-7B514B8C5936}"/>
                </a:ext>
              </a:extLst>
            </p:cNvPr>
            <p:cNvSpPr txBox="1"/>
            <p:nvPr/>
          </p:nvSpPr>
          <p:spPr>
            <a:xfrm>
              <a:off x="5368212" y="3316483"/>
              <a:ext cx="1838131" cy="375913"/>
            </a:xfrm>
            <a:prstGeom prst="rect">
              <a:avLst/>
            </a:prstGeom>
            <a:noFill/>
          </p:spPr>
          <p:txBody>
            <a:bodyPr wrap="square" rtlCol="0">
              <a:noAutofit/>
            </a:bodyPr>
            <a:lstStyle/>
            <a:p>
              <a:pPr algn="ctr"/>
              <a:r>
                <a:rPr lang="en-US" sz="1100" dirty="0"/>
                <a:t>/banana ISR</a:t>
              </a:r>
            </a:p>
          </p:txBody>
        </p:sp>
      </p:grpSp>
      <p:cxnSp>
        <p:nvCxnSpPr>
          <p:cNvPr id="97" name="Straight Connector 96">
            <a:extLst>
              <a:ext uri="{FF2B5EF4-FFF2-40B4-BE49-F238E27FC236}">
                <a16:creationId xmlns:a16="http://schemas.microsoft.com/office/drawing/2014/main" id="{EFE99095-DDA9-44C1-87E7-161FE73E7337}"/>
              </a:ext>
            </a:extLst>
          </p:cNvPr>
          <p:cNvCxnSpPr>
            <a:cxnSpLocks/>
            <a:stCxn id="136" idx="2"/>
            <a:endCxn id="99" idx="0"/>
          </p:cNvCxnSpPr>
          <p:nvPr/>
        </p:nvCxnSpPr>
        <p:spPr>
          <a:xfrm>
            <a:off x="6265579" y="4094474"/>
            <a:ext cx="708615" cy="106105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E34B2E8D-0322-429B-8CB3-8D7FE5B6A73F}"/>
              </a:ext>
            </a:extLst>
          </p:cNvPr>
          <p:cNvSpPr/>
          <p:nvPr/>
        </p:nvSpPr>
        <p:spPr>
          <a:xfrm>
            <a:off x="1913696" y="3530156"/>
            <a:ext cx="1065719" cy="56431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18" name="TextBox 117">
            <a:extLst>
              <a:ext uri="{FF2B5EF4-FFF2-40B4-BE49-F238E27FC236}">
                <a16:creationId xmlns:a16="http://schemas.microsoft.com/office/drawing/2014/main" id="{E893A04D-C79F-477B-AEEC-B7A05499D7CB}"/>
              </a:ext>
            </a:extLst>
          </p:cNvPr>
          <p:cNvSpPr txBox="1"/>
          <p:nvPr/>
        </p:nvSpPr>
        <p:spPr>
          <a:xfrm>
            <a:off x="1956025" y="3647566"/>
            <a:ext cx="981059" cy="329497"/>
          </a:xfrm>
          <a:prstGeom prst="rect">
            <a:avLst/>
          </a:prstGeom>
          <a:noFill/>
        </p:spPr>
        <p:txBody>
          <a:bodyPr wrap="square" rtlCol="0">
            <a:normAutofit/>
          </a:bodyPr>
          <a:lstStyle/>
          <a:p>
            <a:pPr algn="ctr"/>
            <a:r>
              <a:rPr lang="en-US" sz="1100" dirty="0"/>
              <a:t>OR ISR</a:t>
            </a:r>
          </a:p>
        </p:txBody>
      </p:sp>
      <p:cxnSp>
        <p:nvCxnSpPr>
          <p:cNvPr id="121" name="Straight Connector 120">
            <a:extLst>
              <a:ext uri="{FF2B5EF4-FFF2-40B4-BE49-F238E27FC236}">
                <a16:creationId xmlns:a16="http://schemas.microsoft.com/office/drawing/2014/main" id="{DB89E1C2-F052-4601-9F99-3ABA1C5FEBF9}"/>
              </a:ext>
            </a:extLst>
          </p:cNvPr>
          <p:cNvCxnSpPr>
            <a:cxnSpLocks/>
            <a:stCxn id="117" idx="2"/>
            <a:endCxn id="101" idx="0"/>
          </p:cNvCxnSpPr>
          <p:nvPr/>
        </p:nvCxnSpPr>
        <p:spPr>
          <a:xfrm>
            <a:off x="2446556" y="4094474"/>
            <a:ext cx="1230988" cy="34461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275AEF-1009-43E9-8A15-FB93BAB200C8}"/>
              </a:ext>
            </a:extLst>
          </p:cNvPr>
          <p:cNvCxnSpPr>
            <a:cxnSpLocks/>
            <a:stCxn id="117" idx="2"/>
            <a:endCxn id="21" idx="0"/>
          </p:cNvCxnSpPr>
          <p:nvPr/>
        </p:nvCxnSpPr>
        <p:spPr>
          <a:xfrm flipH="1">
            <a:off x="1128360" y="4094474"/>
            <a:ext cx="1318196" cy="34220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E0AAEA1A-C484-4572-A702-951DAF136A48}"/>
              </a:ext>
            </a:extLst>
          </p:cNvPr>
          <p:cNvSpPr/>
          <p:nvPr/>
        </p:nvSpPr>
        <p:spPr>
          <a:xfrm>
            <a:off x="5732720" y="3530156"/>
            <a:ext cx="1065719" cy="56431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37" name="TextBox 136">
            <a:extLst>
              <a:ext uri="{FF2B5EF4-FFF2-40B4-BE49-F238E27FC236}">
                <a16:creationId xmlns:a16="http://schemas.microsoft.com/office/drawing/2014/main" id="{6CC50E0B-0A40-4326-86E8-6F1E3C782052}"/>
              </a:ext>
            </a:extLst>
          </p:cNvPr>
          <p:cNvSpPr txBox="1"/>
          <p:nvPr/>
        </p:nvSpPr>
        <p:spPr>
          <a:xfrm>
            <a:off x="5775049" y="3647566"/>
            <a:ext cx="981059" cy="329497"/>
          </a:xfrm>
          <a:prstGeom prst="rect">
            <a:avLst/>
          </a:prstGeom>
          <a:noFill/>
        </p:spPr>
        <p:txBody>
          <a:bodyPr wrap="square" rtlCol="0">
            <a:normAutofit/>
          </a:bodyPr>
          <a:lstStyle/>
          <a:p>
            <a:pPr algn="ctr"/>
            <a:r>
              <a:rPr lang="en-US" sz="1100" dirty="0"/>
              <a:t>OR ISR</a:t>
            </a:r>
          </a:p>
        </p:txBody>
      </p:sp>
      <p:cxnSp>
        <p:nvCxnSpPr>
          <p:cNvPr id="141" name="Straight Connector 140">
            <a:extLst>
              <a:ext uri="{FF2B5EF4-FFF2-40B4-BE49-F238E27FC236}">
                <a16:creationId xmlns:a16="http://schemas.microsoft.com/office/drawing/2014/main" id="{1A5CF85A-CDC9-40CA-BFCF-040831D10468}"/>
              </a:ext>
            </a:extLst>
          </p:cNvPr>
          <p:cNvCxnSpPr>
            <a:cxnSpLocks/>
            <a:endCxn id="87" idx="0"/>
          </p:cNvCxnSpPr>
          <p:nvPr/>
        </p:nvCxnSpPr>
        <p:spPr>
          <a:xfrm flipH="1">
            <a:off x="5682192" y="4102856"/>
            <a:ext cx="588947" cy="104429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F7C1DB7F-422E-4D83-971D-CA17B1388D42}"/>
              </a:ext>
            </a:extLst>
          </p:cNvPr>
          <p:cNvCxnSpPr>
            <a:cxnSpLocks/>
            <a:endCxn id="75" idx="0"/>
          </p:cNvCxnSpPr>
          <p:nvPr/>
        </p:nvCxnSpPr>
        <p:spPr>
          <a:xfrm flipH="1">
            <a:off x="5092146" y="4098665"/>
            <a:ext cx="1191957" cy="33801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6048B09-DCB5-4E4B-B411-1586CABB5B3D}"/>
              </a:ext>
            </a:extLst>
          </p:cNvPr>
          <p:cNvCxnSpPr>
            <a:cxnSpLocks/>
            <a:stCxn id="103" idx="2"/>
            <a:endCxn id="136" idx="0"/>
          </p:cNvCxnSpPr>
          <p:nvPr/>
        </p:nvCxnSpPr>
        <p:spPr>
          <a:xfrm>
            <a:off x="4210403" y="2946591"/>
            <a:ext cx="2055177" cy="583565"/>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E2E8D0D1-EFD1-42BF-A4C0-E25932E8769D}"/>
              </a:ext>
            </a:extLst>
          </p:cNvPr>
          <p:cNvSpPr txBox="1"/>
          <p:nvPr/>
        </p:nvSpPr>
        <p:spPr>
          <a:xfrm>
            <a:off x="3996599" y="647991"/>
            <a:ext cx="4575007" cy="923330"/>
          </a:xfrm>
          <a:prstGeom prst="rect">
            <a:avLst/>
          </a:prstGeom>
          <a:noFill/>
        </p:spPr>
        <p:txBody>
          <a:bodyPr wrap="square" rtlCol="0">
            <a:spAutoFit/>
          </a:bodyPr>
          <a:lstStyle/>
          <a:p>
            <a:r>
              <a:rPr lang="en-US" dirty="0"/>
              <a:t>The AND of apple and banana might actually take 12 ISRs if the terms are decorated, e.g.,</a:t>
            </a:r>
            <a:br>
              <a:rPr lang="en-US" dirty="0"/>
            </a:br>
            <a:r>
              <a:rPr lang="en-US" dirty="0"/>
              <a:t> @ = anchor, # = title, / = </a:t>
            </a:r>
            <a:r>
              <a:rPr lang="en-US" dirty="0" err="1"/>
              <a:t>url</a:t>
            </a:r>
            <a:r>
              <a:rPr lang="en-US" dirty="0"/>
              <a:t>.</a:t>
            </a:r>
          </a:p>
        </p:txBody>
      </p:sp>
      <p:grpSp>
        <p:nvGrpSpPr>
          <p:cNvPr id="156" name="Group 155">
            <a:extLst>
              <a:ext uri="{FF2B5EF4-FFF2-40B4-BE49-F238E27FC236}">
                <a16:creationId xmlns:a16="http://schemas.microsoft.com/office/drawing/2014/main" id="{21FD946A-86BC-4465-891C-62982A3319EC}"/>
              </a:ext>
            </a:extLst>
          </p:cNvPr>
          <p:cNvGrpSpPr/>
          <p:nvPr/>
        </p:nvGrpSpPr>
        <p:grpSpPr>
          <a:xfrm>
            <a:off x="3675052" y="3513091"/>
            <a:ext cx="1065719" cy="564318"/>
            <a:chOff x="5293567" y="3167193"/>
            <a:chExt cx="1996751" cy="643813"/>
          </a:xfrm>
        </p:grpSpPr>
        <p:sp>
          <p:nvSpPr>
            <p:cNvPr id="157" name="Rectangle 156">
              <a:extLst>
                <a:ext uri="{FF2B5EF4-FFF2-40B4-BE49-F238E27FC236}">
                  <a16:creationId xmlns:a16="http://schemas.microsoft.com/office/drawing/2014/main" id="{CB71496C-20D6-4929-9ED3-0F94627AA318}"/>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100"/>
            </a:p>
          </p:txBody>
        </p:sp>
        <p:sp>
          <p:nvSpPr>
            <p:cNvPr id="158" name="TextBox 157">
              <a:extLst>
                <a:ext uri="{FF2B5EF4-FFF2-40B4-BE49-F238E27FC236}">
                  <a16:creationId xmlns:a16="http://schemas.microsoft.com/office/drawing/2014/main" id="{80E0C189-CEB5-4770-BAC0-DF3D33FB96E6}"/>
                </a:ext>
              </a:extLst>
            </p:cNvPr>
            <p:cNvSpPr txBox="1"/>
            <p:nvPr/>
          </p:nvSpPr>
          <p:spPr>
            <a:xfrm>
              <a:off x="5368212" y="3316483"/>
              <a:ext cx="1838131" cy="375913"/>
            </a:xfrm>
            <a:prstGeom prst="rect">
              <a:avLst/>
            </a:prstGeom>
            <a:noFill/>
          </p:spPr>
          <p:txBody>
            <a:bodyPr wrap="square" rtlCol="0">
              <a:noAutofit/>
            </a:bodyPr>
            <a:lstStyle/>
            <a:p>
              <a:pPr algn="ctr"/>
              <a:r>
                <a:rPr lang="en-US" sz="1100" dirty="0" err="1"/>
                <a:t>EndDoc</a:t>
              </a:r>
              <a:r>
                <a:rPr lang="en-US" sz="1100" dirty="0"/>
                <a:t> ISR</a:t>
              </a:r>
            </a:p>
          </p:txBody>
        </p:sp>
      </p:grpSp>
      <p:cxnSp>
        <p:nvCxnSpPr>
          <p:cNvPr id="159" name="Straight Connector 158">
            <a:extLst>
              <a:ext uri="{FF2B5EF4-FFF2-40B4-BE49-F238E27FC236}">
                <a16:creationId xmlns:a16="http://schemas.microsoft.com/office/drawing/2014/main" id="{13A5FA71-4491-4883-A6E3-B867BB43D0FF}"/>
              </a:ext>
            </a:extLst>
          </p:cNvPr>
          <p:cNvCxnSpPr>
            <a:cxnSpLocks/>
            <a:stCxn id="103" idx="2"/>
            <a:endCxn id="157" idx="0"/>
          </p:cNvCxnSpPr>
          <p:nvPr/>
        </p:nvCxnSpPr>
        <p:spPr>
          <a:xfrm flipH="1">
            <a:off x="4207912" y="2946591"/>
            <a:ext cx="2491" cy="56650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006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144500-2B85-4E75-9F49-D49E482770FD}"/>
              </a:ext>
            </a:extLst>
          </p:cNvPr>
          <p:cNvSpPr txBox="1"/>
          <p:nvPr/>
        </p:nvSpPr>
        <p:spPr>
          <a:xfrm>
            <a:off x="4441870" y="810470"/>
            <a:ext cx="4143436" cy="923330"/>
          </a:xfrm>
          <a:prstGeom prst="rect">
            <a:avLst/>
          </a:prstGeom>
          <a:noFill/>
        </p:spPr>
        <p:txBody>
          <a:bodyPr wrap="square" rtlCol="0">
            <a:spAutoFit/>
          </a:bodyPr>
          <a:lstStyle/>
          <a:p>
            <a:r>
              <a:rPr lang="en-US" dirty="0"/>
              <a:t>"</a:t>
            </a:r>
            <a:r>
              <a:rPr lang="en-US" dirty="0" err="1"/>
              <a:t>apollo</a:t>
            </a:r>
            <a:r>
              <a:rPr lang="en-US" dirty="0"/>
              <a:t> moon landing" phrase actually requires 4 ISRs for each stream (anchor, title, URL and body) + an OR ISR = 17 ISRs.</a:t>
            </a:r>
          </a:p>
        </p:txBody>
      </p:sp>
      <p:grpSp>
        <p:nvGrpSpPr>
          <p:cNvPr id="136" name="Group 135">
            <a:extLst>
              <a:ext uri="{FF2B5EF4-FFF2-40B4-BE49-F238E27FC236}">
                <a16:creationId xmlns:a16="http://schemas.microsoft.com/office/drawing/2014/main" id="{39D3EBB5-8AB7-4DCE-9A54-7A262B9A0FD7}"/>
              </a:ext>
            </a:extLst>
          </p:cNvPr>
          <p:cNvGrpSpPr/>
          <p:nvPr/>
        </p:nvGrpSpPr>
        <p:grpSpPr>
          <a:xfrm>
            <a:off x="527587" y="978397"/>
            <a:ext cx="3239044" cy="1145272"/>
            <a:chOff x="5683156" y="2078979"/>
            <a:chExt cx="2483530" cy="888339"/>
          </a:xfrm>
        </p:grpSpPr>
        <p:grpSp>
          <p:nvGrpSpPr>
            <p:cNvPr id="15" name="Group 14">
              <a:extLst>
                <a:ext uri="{FF2B5EF4-FFF2-40B4-BE49-F238E27FC236}">
                  <a16:creationId xmlns:a16="http://schemas.microsoft.com/office/drawing/2014/main" id="{53F614C7-1771-4F50-B73F-42FD9F373863}"/>
                </a:ext>
              </a:extLst>
            </p:cNvPr>
            <p:cNvGrpSpPr/>
            <p:nvPr/>
          </p:nvGrpSpPr>
          <p:grpSpPr>
            <a:xfrm>
              <a:off x="6545615" y="2078979"/>
              <a:ext cx="744080" cy="339461"/>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none" rtlCol="0">
                <a:normAutofit fontScale="70000" lnSpcReduction="20000"/>
              </a:bodyPr>
              <a:lstStyle/>
              <a:p>
                <a:pPr algn="ctr"/>
                <a:r>
                  <a:rPr lang="en-US" dirty="0"/>
                  <a:t>Phrase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5683156" y="2627857"/>
              <a:ext cx="744080" cy="339461"/>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2"/>
                <a:ext cx="1838131" cy="375912"/>
              </a:xfrm>
              <a:prstGeom prst="rect">
                <a:avLst/>
              </a:prstGeom>
              <a:noFill/>
            </p:spPr>
            <p:txBody>
              <a:bodyPr wrap="none" rtlCol="0">
                <a:normAutofit fontScale="70000" lnSpcReduction="20000"/>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6543876" y="2618017"/>
              <a:ext cx="744080" cy="339461"/>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none" rtlCol="0">
                <a:normAutofit fontScale="70000" lnSpcReduction="20000"/>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7422606" y="2615837"/>
              <a:ext cx="744080" cy="339461"/>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none" rtlCol="0">
                <a:normAutofit fontScale="70000" lnSpcReduction="20000"/>
              </a:bodyPr>
              <a:lstStyle/>
              <a:p>
                <a:pPr algn="ctr"/>
                <a:r>
                  <a:rPr lang="en-US" dirty="0"/>
                  <a:t>landing ISR</a:t>
                </a:r>
              </a:p>
            </p:txBody>
          </p:sp>
        </p:grp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6254172" y="2415690"/>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6915916" y="2418440"/>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7212367" y="2421864"/>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0F6CEC20-E715-46F9-8BB8-21AA7D83B50B}"/>
              </a:ext>
            </a:extLst>
          </p:cNvPr>
          <p:cNvSpPr txBox="1"/>
          <p:nvPr/>
        </p:nvSpPr>
        <p:spPr>
          <a:xfrm>
            <a:off x="2123527" y="5679548"/>
            <a:ext cx="5273663" cy="400110"/>
          </a:xfrm>
          <a:prstGeom prst="rect">
            <a:avLst/>
          </a:prstGeom>
          <a:noFill/>
        </p:spPr>
        <p:txBody>
          <a:bodyPr wrap="square" rtlCol="0">
            <a:spAutoFit/>
          </a:bodyPr>
          <a:lstStyle/>
          <a:p>
            <a:r>
              <a:rPr lang="en-US" sz="2000" dirty="0"/>
              <a:t>Assume decorations:  @ = anchor, # = title, / = </a:t>
            </a:r>
            <a:r>
              <a:rPr lang="en-US" sz="2000" dirty="0" err="1"/>
              <a:t>url</a:t>
            </a:r>
            <a:endParaRPr lang="en-US" sz="2000" dirty="0"/>
          </a:p>
        </p:txBody>
      </p:sp>
      <p:grpSp>
        <p:nvGrpSpPr>
          <p:cNvPr id="137" name="Group 136">
            <a:extLst>
              <a:ext uri="{FF2B5EF4-FFF2-40B4-BE49-F238E27FC236}">
                <a16:creationId xmlns:a16="http://schemas.microsoft.com/office/drawing/2014/main" id="{CABDF90D-75DF-43A2-B425-9BD3C0275D26}"/>
              </a:ext>
            </a:extLst>
          </p:cNvPr>
          <p:cNvGrpSpPr/>
          <p:nvPr/>
        </p:nvGrpSpPr>
        <p:grpSpPr>
          <a:xfrm>
            <a:off x="194108" y="2346190"/>
            <a:ext cx="8774638" cy="2672460"/>
            <a:chOff x="61934" y="3850048"/>
            <a:chExt cx="8615856" cy="2444452"/>
          </a:xfrm>
        </p:grpSpPr>
        <p:grpSp>
          <p:nvGrpSpPr>
            <p:cNvPr id="13" name="Group 12">
              <a:extLst>
                <a:ext uri="{FF2B5EF4-FFF2-40B4-BE49-F238E27FC236}">
                  <a16:creationId xmlns:a16="http://schemas.microsoft.com/office/drawing/2014/main" id="{D9831A6B-EBD1-4541-9494-47BD53DBBB99}"/>
                </a:ext>
              </a:extLst>
            </p:cNvPr>
            <p:cNvGrpSpPr/>
            <p:nvPr/>
          </p:nvGrpSpPr>
          <p:grpSpPr>
            <a:xfrm>
              <a:off x="1830361" y="5406161"/>
              <a:ext cx="2483530" cy="888339"/>
              <a:chOff x="189722" y="4311922"/>
              <a:chExt cx="2483530" cy="888339"/>
            </a:xfrm>
          </p:grpSpPr>
          <p:grpSp>
            <p:nvGrpSpPr>
              <p:cNvPr id="38" name="Group 37">
                <a:extLst>
                  <a:ext uri="{FF2B5EF4-FFF2-40B4-BE49-F238E27FC236}">
                    <a16:creationId xmlns:a16="http://schemas.microsoft.com/office/drawing/2014/main" id="{90181AE8-010F-42FC-B669-8AA7BEF4A9DE}"/>
                  </a:ext>
                </a:extLst>
              </p:cNvPr>
              <p:cNvGrpSpPr/>
              <p:nvPr/>
            </p:nvGrpSpPr>
            <p:grpSpPr>
              <a:xfrm>
                <a:off x="1052181" y="4311922"/>
                <a:ext cx="744080" cy="339461"/>
                <a:chOff x="2575249" y="3167193"/>
                <a:chExt cx="1996751" cy="643813"/>
              </a:xfrm>
            </p:grpSpPr>
            <p:sp>
              <p:nvSpPr>
                <p:cNvPr id="40" name="Rectangle 39">
                  <a:extLst>
                    <a:ext uri="{FF2B5EF4-FFF2-40B4-BE49-F238E27FC236}">
                      <a16:creationId xmlns:a16="http://schemas.microsoft.com/office/drawing/2014/main" id="{9D4ACC7E-405C-42F3-8D43-1D71C923D875}"/>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41" name="TextBox 40">
                  <a:extLst>
                    <a:ext uri="{FF2B5EF4-FFF2-40B4-BE49-F238E27FC236}">
                      <a16:creationId xmlns:a16="http://schemas.microsoft.com/office/drawing/2014/main" id="{6A87B31C-85F4-4CDE-9DE5-74953628111C}"/>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43" name="Group 42">
                <a:extLst>
                  <a:ext uri="{FF2B5EF4-FFF2-40B4-BE49-F238E27FC236}">
                    <a16:creationId xmlns:a16="http://schemas.microsoft.com/office/drawing/2014/main" id="{B59798C8-7424-48C1-83AE-09C863FD41F6}"/>
                  </a:ext>
                </a:extLst>
              </p:cNvPr>
              <p:cNvGrpSpPr/>
              <p:nvPr/>
            </p:nvGrpSpPr>
            <p:grpSpPr>
              <a:xfrm>
                <a:off x="189722" y="4860800"/>
                <a:ext cx="744080" cy="339461"/>
                <a:chOff x="5293567" y="3167193"/>
                <a:chExt cx="1996751" cy="643813"/>
              </a:xfrm>
            </p:grpSpPr>
            <p:sp>
              <p:nvSpPr>
                <p:cNvPr id="45" name="Rectangle 44">
                  <a:extLst>
                    <a:ext uri="{FF2B5EF4-FFF2-40B4-BE49-F238E27FC236}">
                      <a16:creationId xmlns:a16="http://schemas.microsoft.com/office/drawing/2014/main" id="{DCB5D236-7F42-4677-943D-EF98641087D1}"/>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46" name="TextBox 45">
                  <a:extLst>
                    <a:ext uri="{FF2B5EF4-FFF2-40B4-BE49-F238E27FC236}">
                      <a16:creationId xmlns:a16="http://schemas.microsoft.com/office/drawing/2014/main" id="{F22302DF-7B0B-45C1-BA68-210E73396187}"/>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47" name="Group 46">
                <a:extLst>
                  <a:ext uri="{FF2B5EF4-FFF2-40B4-BE49-F238E27FC236}">
                    <a16:creationId xmlns:a16="http://schemas.microsoft.com/office/drawing/2014/main" id="{B217198D-9D34-4F7A-A600-E517BF052C65}"/>
                  </a:ext>
                </a:extLst>
              </p:cNvPr>
              <p:cNvGrpSpPr/>
              <p:nvPr/>
            </p:nvGrpSpPr>
            <p:grpSpPr>
              <a:xfrm>
                <a:off x="1050442" y="4850960"/>
                <a:ext cx="744080" cy="339461"/>
                <a:chOff x="5293567" y="3167193"/>
                <a:chExt cx="1996751" cy="643813"/>
              </a:xfrm>
            </p:grpSpPr>
            <p:sp>
              <p:nvSpPr>
                <p:cNvPr id="48" name="Rectangle 47">
                  <a:extLst>
                    <a:ext uri="{FF2B5EF4-FFF2-40B4-BE49-F238E27FC236}">
                      <a16:creationId xmlns:a16="http://schemas.microsoft.com/office/drawing/2014/main" id="{B0BF686B-EC5F-4E91-A38A-7BC5B0F2B03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50" name="TextBox 49">
                  <a:extLst>
                    <a:ext uri="{FF2B5EF4-FFF2-40B4-BE49-F238E27FC236}">
                      <a16:creationId xmlns:a16="http://schemas.microsoft.com/office/drawing/2014/main" id="{4058CDA2-8605-42CE-837F-BF5F2F5FB820}"/>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51" name="Group 50">
                <a:extLst>
                  <a:ext uri="{FF2B5EF4-FFF2-40B4-BE49-F238E27FC236}">
                    <a16:creationId xmlns:a16="http://schemas.microsoft.com/office/drawing/2014/main" id="{57E3BEF6-BA9C-4D63-8DED-CF8AD1FA5895}"/>
                  </a:ext>
                </a:extLst>
              </p:cNvPr>
              <p:cNvGrpSpPr/>
              <p:nvPr/>
            </p:nvGrpSpPr>
            <p:grpSpPr>
              <a:xfrm>
                <a:off x="1929172" y="4848780"/>
                <a:ext cx="744080" cy="339461"/>
                <a:chOff x="5293567" y="3167193"/>
                <a:chExt cx="1996751" cy="643813"/>
              </a:xfrm>
            </p:grpSpPr>
            <p:sp>
              <p:nvSpPr>
                <p:cNvPr id="53" name="Rectangle 52">
                  <a:extLst>
                    <a:ext uri="{FF2B5EF4-FFF2-40B4-BE49-F238E27FC236}">
                      <a16:creationId xmlns:a16="http://schemas.microsoft.com/office/drawing/2014/main" id="{BEA27B5B-8B78-40EE-ABAB-11DCF19C6BE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54" name="TextBox 53">
                  <a:extLst>
                    <a:ext uri="{FF2B5EF4-FFF2-40B4-BE49-F238E27FC236}">
                      <a16:creationId xmlns:a16="http://schemas.microsoft.com/office/drawing/2014/main" id="{0A11D53D-D3C7-41FE-9AED-8501D7D95DE3}"/>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55" name="Straight Connector 54">
                <a:extLst>
                  <a:ext uri="{FF2B5EF4-FFF2-40B4-BE49-F238E27FC236}">
                    <a16:creationId xmlns:a16="http://schemas.microsoft.com/office/drawing/2014/main" id="{B448DA3A-162D-4F55-A44B-9D7F5F325D7B}"/>
                  </a:ext>
                </a:extLst>
              </p:cNvPr>
              <p:cNvCxnSpPr>
                <a:cxnSpLocks/>
              </p:cNvCxnSpPr>
              <p:nvPr/>
            </p:nvCxnSpPr>
            <p:spPr>
              <a:xfrm flipH="1">
                <a:off x="760738" y="4648633"/>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9BC37EF-7B50-4D56-A541-652D5050B0E6}"/>
                  </a:ext>
                </a:extLst>
              </p:cNvPr>
              <p:cNvCxnSpPr>
                <a:cxnSpLocks/>
                <a:stCxn id="40" idx="2"/>
                <a:endCxn id="48" idx="0"/>
              </p:cNvCxnSpPr>
              <p:nvPr/>
            </p:nvCxnSpPr>
            <p:spPr>
              <a:xfrm flipH="1">
                <a:off x="1422482" y="4651383"/>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DEFD8CF-381C-49AB-95C2-D46B87908B74}"/>
                  </a:ext>
                </a:extLst>
              </p:cNvPr>
              <p:cNvCxnSpPr>
                <a:cxnSpLocks/>
              </p:cNvCxnSpPr>
              <p:nvPr/>
            </p:nvCxnSpPr>
            <p:spPr>
              <a:xfrm>
                <a:off x="1718933" y="4654807"/>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87596543-387D-4135-8ACD-E4F9BDC081F8}"/>
                </a:ext>
              </a:extLst>
            </p:cNvPr>
            <p:cNvGrpSpPr/>
            <p:nvPr/>
          </p:nvGrpSpPr>
          <p:grpSpPr>
            <a:xfrm>
              <a:off x="61934" y="4660280"/>
              <a:ext cx="2483530" cy="888339"/>
              <a:chOff x="4818360" y="4950608"/>
              <a:chExt cx="2483530" cy="888339"/>
            </a:xfrm>
          </p:grpSpPr>
          <p:grpSp>
            <p:nvGrpSpPr>
              <p:cNvPr id="58" name="Group 57">
                <a:extLst>
                  <a:ext uri="{FF2B5EF4-FFF2-40B4-BE49-F238E27FC236}">
                    <a16:creationId xmlns:a16="http://schemas.microsoft.com/office/drawing/2014/main" id="{51D2D4F9-10B5-475A-981D-E86693F19F99}"/>
                  </a:ext>
                </a:extLst>
              </p:cNvPr>
              <p:cNvGrpSpPr/>
              <p:nvPr/>
            </p:nvGrpSpPr>
            <p:grpSpPr>
              <a:xfrm>
                <a:off x="5680819" y="4950608"/>
                <a:ext cx="744080" cy="339461"/>
                <a:chOff x="2575249" y="3167193"/>
                <a:chExt cx="1996751" cy="643813"/>
              </a:xfrm>
            </p:grpSpPr>
            <p:sp>
              <p:nvSpPr>
                <p:cNvPr id="59" name="Rectangle 58">
                  <a:extLst>
                    <a:ext uri="{FF2B5EF4-FFF2-40B4-BE49-F238E27FC236}">
                      <a16:creationId xmlns:a16="http://schemas.microsoft.com/office/drawing/2014/main" id="{C69E20A0-48DF-4FD7-BF59-5F498D79E009}"/>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0" name="TextBox 59">
                  <a:extLst>
                    <a:ext uri="{FF2B5EF4-FFF2-40B4-BE49-F238E27FC236}">
                      <a16:creationId xmlns:a16="http://schemas.microsoft.com/office/drawing/2014/main" id="{943EF84F-197F-4DC1-80B6-507D875CE1D5}"/>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61" name="Group 60">
                <a:extLst>
                  <a:ext uri="{FF2B5EF4-FFF2-40B4-BE49-F238E27FC236}">
                    <a16:creationId xmlns:a16="http://schemas.microsoft.com/office/drawing/2014/main" id="{061BFEA1-72C8-44B9-9A21-7C43E77EA5E7}"/>
                  </a:ext>
                </a:extLst>
              </p:cNvPr>
              <p:cNvGrpSpPr/>
              <p:nvPr/>
            </p:nvGrpSpPr>
            <p:grpSpPr>
              <a:xfrm>
                <a:off x="4818360" y="5499486"/>
                <a:ext cx="744080" cy="339461"/>
                <a:chOff x="5293567" y="3167193"/>
                <a:chExt cx="1996751" cy="643813"/>
              </a:xfrm>
            </p:grpSpPr>
            <p:sp>
              <p:nvSpPr>
                <p:cNvPr id="62" name="Rectangle 61">
                  <a:extLst>
                    <a:ext uri="{FF2B5EF4-FFF2-40B4-BE49-F238E27FC236}">
                      <a16:creationId xmlns:a16="http://schemas.microsoft.com/office/drawing/2014/main" id="{F5F0F18D-BA8C-4B79-A9FE-40A56F69E0C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3" name="TextBox 62">
                  <a:extLst>
                    <a:ext uri="{FF2B5EF4-FFF2-40B4-BE49-F238E27FC236}">
                      <a16:creationId xmlns:a16="http://schemas.microsoft.com/office/drawing/2014/main" id="{6DEF5C13-9232-492C-90B6-EDB9CBBF422C}"/>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64" name="Group 63">
                <a:extLst>
                  <a:ext uri="{FF2B5EF4-FFF2-40B4-BE49-F238E27FC236}">
                    <a16:creationId xmlns:a16="http://schemas.microsoft.com/office/drawing/2014/main" id="{7CF8AAA6-157D-4B48-8943-5DF7123B5A77}"/>
                  </a:ext>
                </a:extLst>
              </p:cNvPr>
              <p:cNvGrpSpPr/>
              <p:nvPr/>
            </p:nvGrpSpPr>
            <p:grpSpPr>
              <a:xfrm>
                <a:off x="5679080" y="5489646"/>
                <a:ext cx="744080" cy="339461"/>
                <a:chOff x="5293567" y="3167193"/>
                <a:chExt cx="1996751" cy="643813"/>
              </a:xfrm>
            </p:grpSpPr>
            <p:sp>
              <p:nvSpPr>
                <p:cNvPr id="65" name="Rectangle 64">
                  <a:extLst>
                    <a:ext uri="{FF2B5EF4-FFF2-40B4-BE49-F238E27FC236}">
                      <a16:creationId xmlns:a16="http://schemas.microsoft.com/office/drawing/2014/main" id="{8ABD0AB5-53F3-458B-BA75-40B4FD0BF98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6" name="TextBox 65">
                  <a:extLst>
                    <a:ext uri="{FF2B5EF4-FFF2-40B4-BE49-F238E27FC236}">
                      <a16:creationId xmlns:a16="http://schemas.microsoft.com/office/drawing/2014/main" id="{3B1DF9C1-F172-4997-ABD1-E7C0E478D131}"/>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67" name="Group 66">
                <a:extLst>
                  <a:ext uri="{FF2B5EF4-FFF2-40B4-BE49-F238E27FC236}">
                    <a16:creationId xmlns:a16="http://schemas.microsoft.com/office/drawing/2014/main" id="{10586610-B044-450C-B298-F038C608F74E}"/>
                  </a:ext>
                </a:extLst>
              </p:cNvPr>
              <p:cNvGrpSpPr/>
              <p:nvPr/>
            </p:nvGrpSpPr>
            <p:grpSpPr>
              <a:xfrm>
                <a:off x="6557810" y="5487466"/>
                <a:ext cx="744080" cy="339461"/>
                <a:chOff x="5293567" y="3167193"/>
                <a:chExt cx="1996751" cy="643813"/>
              </a:xfrm>
            </p:grpSpPr>
            <p:sp>
              <p:nvSpPr>
                <p:cNvPr id="68" name="Rectangle 67">
                  <a:extLst>
                    <a:ext uri="{FF2B5EF4-FFF2-40B4-BE49-F238E27FC236}">
                      <a16:creationId xmlns:a16="http://schemas.microsoft.com/office/drawing/2014/main" id="{AB4B420D-833A-4901-918E-9AF28EC261F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69" name="TextBox 68">
                  <a:extLst>
                    <a:ext uri="{FF2B5EF4-FFF2-40B4-BE49-F238E27FC236}">
                      <a16:creationId xmlns:a16="http://schemas.microsoft.com/office/drawing/2014/main" id="{462E643F-2A38-48B6-8E0C-848584D1DFE9}"/>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70" name="Straight Connector 69">
                <a:extLst>
                  <a:ext uri="{FF2B5EF4-FFF2-40B4-BE49-F238E27FC236}">
                    <a16:creationId xmlns:a16="http://schemas.microsoft.com/office/drawing/2014/main" id="{D07ABDFE-CFF6-4350-B248-B0F64F6AEBD4}"/>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AF0FED7-79B9-42D8-A311-7A2920B6BEAF}"/>
                  </a:ext>
                </a:extLst>
              </p:cNvPr>
              <p:cNvCxnSpPr>
                <a:cxnSpLocks/>
                <a:stCxn id="59" idx="2"/>
                <a:endCxn id="65"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3769EAF-B41F-4CEB-BB90-D0077E0FC9B6}"/>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6DD52B59-55E9-4859-AB1D-D04B051DE420}"/>
                </a:ext>
              </a:extLst>
            </p:cNvPr>
            <p:cNvGrpSpPr/>
            <p:nvPr/>
          </p:nvGrpSpPr>
          <p:grpSpPr>
            <a:xfrm>
              <a:off x="4433976" y="5383164"/>
              <a:ext cx="2483530" cy="888339"/>
              <a:chOff x="4818360" y="4950608"/>
              <a:chExt cx="2483530" cy="888339"/>
            </a:xfrm>
          </p:grpSpPr>
          <p:grpSp>
            <p:nvGrpSpPr>
              <p:cNvPr id="89" name="Group 88">
                <a:extLst>
                  <a:ext uri="{FF2B5EF4-FFF2-40B4-BE49-F238E27FC236}">
                    <a16:creationId xmlns:a16="http://schemas.microsoft.com/office/drawing/2014/main" id="{D88EEB85-FC59-462A-BBC6-B204DB05CC7E}"/>
                  </a:ext>
                </a:extLst>
              </p:cNvPr>
              <p:cNvGrpSpPr/>
              <p:nvPr/>
            </p:nvGrpSpPr>
            <p:grpSpPr>
              <a:xfrm>
                <a:off x="5680819" y="4950608"/>
                <a:ext cx="744080" cy="339461"/>
                <a:chOff x="2575249" y="3167193"/>
                <a:chExt cx="1996751" cy="643813"/>
              </a:xfrm>
            </p:grpSpPr>
            <p:sp>
              <p:nvSpPr>
                <p:cNvPr id="102" name="Rectangle 101">
                  <a:extLst>
                    <a:ext uri="{FF2B5EF4-FFF2-40B4-BE49-F238E27FC236}">
                      <a16:creationId xmlns:a16="http://schemas.microsoft.com/office/drawing/2014/main" id="{DA1A0010-7CCF-42DD-B339-F6A03925362E}"/>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03" name="TextBox 102">
                  <a:extLst>
                    <a:ext uri="{FF2B5EF4-FFF2-40B4-BE49-F238E27FC236}">
                      <a16:creationId xmlns:a16="http://schemas.microsoft.com/office/drawing/2014/main" id="{1A94E453-703B-4936-92FC-BA64C1BC1B96}"/>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90" name="Group 89">
                <a:extLst>
                  <a:ext uri="{FF2B5EF4-FFF2-40B4-BE49-F238E27FC236}">
                    <a16:creationId xmlns:a16="http://schemas.microsoft.com/office/drawing/2014/main" id="{2CF8B970-7FD8-437F-B867-9B3E9F7C8793}"/>
                  </a:ext>
                </a:extLst>
              </p:cNvPr>
              <p:cNvGrpSpPr/>
              <p:nvPr/>
            </p:nvGrpSpPr>
            <p:grpSpPr>
              <a:xfrm>
                <a:off x="4818360" y="5499486"/>
                <a:ext cx="744080" cy="339461"/>
                <a:chOff x="5293567" y="3167193"/>
                <a:chExt cx="1996751" cy="643813"/>
              </a:xfrm>
            </p:grpSpPr>
            <p:sp>
              <p:nvSpPr>
                <p:cNvPr id="100" name="Rectangle 99">
                  <a:extLst>
                    <a:ext uri="{FF2B5EF4-FFF2-40B4-BE49-F238E27FC236}">
                      <a16:creationId xmlns:a16="http://schemas.microsoft.com/office/drawing/2014/main" id="{DC8CF2C2-EC70-4908-B9FF-53FC09BB45F5}"/>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01" name="TextBox 100">
                  <a:extLst>
                    <a:ext uri="{FF2B5EF4-FFF2-40B4-BE49-F238E27FC236}">
                      <a16:creationId xmlns:a16="http://schemas.microsoft.com/office/drawing/2014/main" id="{23EDEE0A-D865-4B80-BDA9-2BA20C2E9B20}"/>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a:t>
                  </a:r>
                  <a:r>
                    <a:rPr lang="en-US" dirty="0" err="1"/>
                    <a:t>apollo</a:t>
                  </a:r>
                  <a:r>
                    <a:rPr lang="en-US" dirty="0"/>
                    <a:t> ISR</a:t>
                  </a:r>
                </a:p>
              </p:txBody>
            </p:sp>
          </p:grpSp>
          <p:grpSp>
            <p:nvGrpSpPr>
              <p:cNvPr id="91" name="Group 90">
                <a:extLst>
                  <a:ext uri="{FF2B5EF4-FFF2-40B4-BE49-F238E27FC236}">
                    <a16:creationId xmlns:a16="http://schemas.microsoft.com/office/drawing/2014/main" id="{FBA53CB7-5892-4535-B71D-0BBAE92785E9}"/>
                  </a:ext>
                </a:extLst>
              </p:cNvPr>
              <p:cNvGrpSpPr/>
              <p:nvPr/>
            </p:nvGrpSpPr>
            <p:grpSpPr>
              <a:xfrm>
                <a:off x="5679080" y="5489646"/>
                <a:ext cx="744080" cy="339461"/>
                <a:chOff x="5293567" y="3167193"/>
                <a:chExt cx="1996751" cy="643813"/>
              </a:xfrm>
            </p:grpSpPr>
            <p:sp>
              <p:nvSpPr>
                <p:cNvPr id="98" name="Rectangle 97">
                  <a:extLst>
                    <a:ext uri="{FF2B5EF4-FFF2-40B4-BE49-F238E27FC236}">
                      <a16:creationId xmlns:a16="http://schemas.microsoft.com/office/drawing/2014/main" id="{7AC000D1-4C75-48D2-B19C-2E8515800C4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99" name="TextBox 98">
                  <a:extLst>
                    <a:ext uri="{FF2B5EF4-FFF2-40B4-BE49-F238E27FC236}">
                      <a16:creationId xmlns:a16="http://schemas.microsoft.com/office/drawing/2014/main" id="{078B334B-7E4E-4B3C-A45B-5ED25AD06778}"/>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92" name="Group 91">
                <a:extLst>
                  <a:ext uri="{FF2B5EF4-FFF2-40B4-BE49-F238E27FC236}">
                    <a16:creationId xmlns:a16="http://schemas.microsoft.com/office/drawing/2014/main" id="{BB8B5893-D786-40B2-BCD0-E8B696948196}"/>
                  </a:ext>
                </a:extLst>
              </p:cNvPr>
              <p:cNvGrpSpPr/>
              <p:nvPr/>
            </p:nvGrpSpPr>
            <p:grpSpPr>
              <a:xfrm>
                <a:off x="6557810" y="5487466"/>
                <a:ext cx="744080" cy="339461"/>
                <a:chOff x="5293567" y="3167193"/>
                <a:chExt cx="1996751" cy="643813"/>
              </a:xfrm>
            </p:grpSpPr>
            <p:sp>
              <p:nvSpPr>
                <p:cNvPr id="96" name="Rectangle 95">
                  <a:extLst>
                    <a:ext uri="{FF2B5EF4-FFF2-40B4-BE49-F238E27FC236}">
                      <a16:creationId xmlns:a16="http://schemas.microsoft.com/office/drawing/2014/main" id="{F464CF4E-E879-4C47-9F69-8411DD8811F0}"/>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97" name="TextBox 96">
                  <a:extLst>
                    <a:ext uri="{FF2B5EF4-FFF2-40B4-BE49-F238E27FC236}">
                      <a16:creationId xmlns:a16="http://schemas.microsoft.com/office/drawing/2014/main" id="{871EAD4B-FD1A-4949-8589-254B21B2C7E8}"/>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93" name="Straight Connector 92">
                <a:extLst>
                  <a:ext uri="{FF2B5EF4-FFF2-40B4-BE49-F238E27FC236}">
                    <a16:creationId xmlns:a16="http://schemas.microsoft.com/office/drawing/2014/main" id="{CAB126B5-DC9C-4F61-8F28-C2CCBC5E95E7}"/>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A75FBE0-5118-4B1D-9470-F4DDA110DA0C}"/>
                  </a:ext>
                </a:extLst>
              </p:cNvPr>
              <p:cNvCxnSpPr>
                <a:cxnSpLocks/>
                <a:stCxn id="102" idx="2"/>
                <a:endCxn id="98"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04C3A2A-445C-46BD-A3DB-C9C161B0B145}"/>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7A3604E4-8AE3-443B-B902-4415AFCDE279}"/>
                </a:ext>
              </a:extLst>
            </p:cNvPr>
            <p:cNvGrpSpPr/>
            <p:nvPr/>
          </p:nvGrpSpPr>
          <p:grpSpPr>
            <a:xfrm>
              <a:off x="6194260" y="4657503"/>
              <a:ext cx="2483530" cy="888339"/>
              <a:chOff x="4818360" y="4950608"/>
              <a:chExt cx="2483530" cy="888339"/>
            </a:xfrm>
          </p:grpSpPr>
          <p:grpSp>
            <p:nvGrpSpPr>
              <p:cNvPr id="105" name="Group 104">
                <a:extLst>
                  <a:ext uri="{FF2B5EF4-FFF2-40B4-BE49-F238E27FC236}">
                    <a16:creationId xmlns:a16="http://schemas.microsoft.com/office/drawing/2014/main" id="{39288EA5-464D-445B-BF49-E73BCDCE5743}"/>
                  </a:ext>
                </a:extLst>
              </p:cNvPr>
              <p:cNvGrpSpPr/>
              <p:nvPr/>
            </p:nvGrpSpPr>
            <p:grpSpPr>
              <a:xfrm>
                <a:off x="5680819" y="4950608"/>
                <a:ext cx="744080" cy="339461"/>
                <a:chOff x="2575249" y="3167193"/>
                <a:chExt cx="1996751" cy="643813"/>
              </a:xfrm>
            </p:grpSpPr>
            <p:sp>
              <p:nvSpPr>
                <p:cNvPr id="118" name="Rectangle 117">
                  <a:extLst>
                    <a:ext uri="{FF2B5EF4-FFF2-40B4-BE49-F238E27FC236}">
                      <a16:creationId xmlns:a16="http://schemas.microsoft.com/office/drawing/2014/main" id="{E7781EDC-4866-4D86-9A4A-3108A33D96DE}"/>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9" name="TextBox 118">
                  <a:extLst>
                    <a:ext uri="{FF2B5EF4-FFF2-40B4-BE49-F238E27FC236}">
                      <a16:creationId xmlns:a16="http://schemas.microsoft.com/office/drawing/2014/main" id="{61C77792-54C2-49AA-8811-7ED9A66F8105}"/>
                    </a:ext>
                  </a:extLst>
                </p:cNvPr>
                <p:cNvSpPr txBox="1"/>
                <p:nvPr/>
              </p:nvSpPr>
              <p:spPr>
                <a:xfrm>
                  <a:off x="2649894" y="3316483"/>
                  <a:ext cx="1838131" cy="375913"/>
                </a:xfrm>
                <a:prstGeom prst="rect">
                  <a:avLst/>
                </a:prstGeom>
                <a:noFill/>
              </p:spPr>
              <p:txBody>
                <a:bodyPr wrap="none" rtlCol="0">
                  <a:normAutofit fontScale="55000" lnSpcReduction="20000"/>
                </a:bodyPr>
                <a:lstStyle/>
                <a:p>
                  <a:pPr algn="ctr"/>
                  <a:r>
                    <a:rPr lang="en-US" dirty="0"/>
                    <a:t>Phrase ISR</a:t>
                  </a:r>
                </a:p>
              </p:txBody>
            </p:sp>
          </p:grpSp>
          <p:grpSp>
            <p:nvGrpSpPr>
              <p:cNvPr id="106" name="Group 105">
                <a:extLst>
                  <a:ext uri="{FF2B5EF4-FFF2-40B4-BE49-F238E27FC236}">
                    <a16:creationId xmlns:a16="http://schemas.microsoft.com/office/drawing/2014/main" id="{14ED34C5-C0FC-47A0-B424-E256F808126D}"/>
                  </a:ext>
                </a:extLst>
              </p:cNvPr>
              <p:cNvGrpSpPr/>
              <p:nvPr/>
            </p:nvGrpSpPr>
            <p:grpSpPr>
              <a:xfrm>
                <a:off x="4818360" y="5499486"/>
                <a:ext cx="744080" cy="339461"/>
                <a:chOff x="5293567" y="3167193"/>
                <a:chExt cx="1996751" cy="643813"/>
              </a:xfrm>
            </p:grpSpPr>
            <p:sp>
              <p:nvSpPr>
                <p:cNvPr id="116" name="Rectangle 115">
                  <a:extLst>
                    <a:ext uri="{FF2B5EF4-FFF2-40B4-BE49-F238E27FC236}">
                      <a16:creationId xmlns:a16="http://schemas.microsoft.com/office/drawing/2014/main" id="{3AEA954B-CB52-4225-8B2A-A7F4FC43E04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7" name="TextBox 116">
                  <a:extLst>
                    <a:ext uri="{FF2B5EF4-FFF2-40B4-BE49-F238E27FC236}">
                      <a16:creationId xmlns:a16="http://schemas.microsoft.com/office/drawing/2014/main" id="{01384CE3-F186-4968-BA9A-2C14E3D61E72}"/>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err="1"/>
                    <a:t>apollo</a:t>
                  </a:r>
                  <a:r>
                    <a:rPr lang="en-US" dirty="0"/>
                    <a:t> ISR</a:t>
                  </a:r>
                </a:p>
              </p:txBody>
            </p:sp>
          </p:grpSp>
          <p:grpSp>
            <p:nvGrpSpPr>
              <p:cNvPr id="107" name="Group 106">
                <a:extLst>
                  <a:ext uri="{FF2B5EF4-FFF2-40B4-BE49-F238E27FC236}">
                    <a16:creationId xmlns:a16="http://schemas.microsoft.com/office/drawing/2014/main" id="{5882C341-460A-4884-9AB6-32EFB69E13D0}"/>
                  </a:ext>
                </a:extLst>
              </p:cNvPr>
              <p:cNvGrpSpPr/>
              <p:nvPr/>
            </p:nvGrpSpPr>
            <p:grpSpPr>
              <a:xfrm>
                <a:off x="5679080" y="5489646"/>
                <a:ext cx="744080" cy="339461"/>
                <a:chOff x="5293567" y="3167193"/>
                <a:chExt cx="1996751" cy="643813"/>
              </a:xfrm>
            </p:grpSpPr>
            <p:sp>
              <p:nvSpPr>
                <p:cNvPr id="114" name="Rectangle 113">
                  <a:extLst>
                    <a:ext uri="{FF2B5EF4-FFF2-40B4-BE49-F238E27FC236}">
                      <a16:creationId xmlns:a16="http://schemas.microsoft.com/office/drawing/2014/main" id="{3279B9AB-9362-4D96-8815-EF212345A23B}"/>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5" name="TextBox 114">
                  <a:extLst>
                    <a:ext uri="{FF2B5EF4-FFF2-40B4-BE49-F238E27FC236}">
                      <a16:creationId xmlns:a16="http://schemas.microsoft.com/office/drawing/2014/main" id="{59DEC820-5CF9-4EFF-B073-8A984F47A0F3}"/>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moon ISR</a:t>
                  </a:r>
                </a:p>
              </p:txBody>
            </p:sp>
          </p:grpSp>
          <p:grpSp>
            <p:nvGrpSpPr>
              <p:cNvPr id="108" name="Group 107">
                <a:extLst>
                  <a:ext uri="{FF2B5EF4-FFF2-40B4-BE49-F238E27FC236}">
                    <a16:creationId xmlns:a16="http://schemas.microsoft.com/office/drawing/2014/main" id="{D4BB5E93-ADC9-4E57-9087-6526CF6C3F39}"/>
                  </a:ext>
                </a:extLst>
              </p:cNvPr>
              <p:cNvGrpSpPr/>
              <p:nvPr/>
            </p:nvGrpSpPr>
            <p:grpSpPr>
              <a:xfrm>
                <a:off x="6557810" y="5487466"/>
                <a:ext cx="744080" cy="339461"/>
                <a:chOff x="5293567" y="3167193"/>
                <a:chExt cx="1996751" cy="643813"/>
              </a:xfrm>
            </p:grpSpPr>
            <p:sp>
              <p:nvSpPr>
                <p:cNvPr id="112" name="Rectangle 111">
                  <a:extLst>
                    <a:ext uri="{FF2B5EF4-FFF2-40B4-BE49-F238E27FC236}">
                      <a16:creationId xmlns:a16="http://schemas.microsoft.com/office/drawing/2014/main" id="{C50F3D35-5B4E-46A8-9E6B-1C5EB94B9C76}"/>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13" name="TextBox 112">
                  <a:extLst>
                    <a:ext uri="{FF2B5EF4-FFF2-40B4-BE49-F238E27FC236}">
                      <a16:creationId xmlns:a16="http://schemas.microsoft.com/office/drawing/2014/main" id="{843DE113-F0B2-4AC1-8166-F840240C8869}"/>
                    </a:ext>
                  </a:extLst>
                </p:cNvPr>
                <p:cNvSpPr txBox="1"/>
                <p:nvPr/>
              </p:nvSpPr>
              <p:spPr>
                <a:xfrm>
                  <a:off x="5368212" y="3316483"/>
                  <a:ext cx="1838131" cy="375913"/>
                </a:xfrm>
                <a:prstGeom prst="rect">
                  <a:avLst/>
                </a:prstGeom>
                <a:noFill/>
              </p:spPr>
              <p:txBody>
                <a:bodyPr wrap="none" rtlCol="0">
                  <a:normAutofit fontScale="55000" lnSpcReduction="20000"/>
                </a:bodyPr>
                <a:lstStyle/>
                <a:p>
                  <a:pPr algn="ctr"/>
                  <a:r>
                    <a:rPr lang="en-US" dirty="0"/>
                    <a:t>landing ISR</a:t>
                  </a:r>
                </a:p>
              </p:txBody>
            </p:sp>
          </p:grpSp>
          <p:cxnSp>
            <p:nvCxnSpPr>
              <p:cNvPr id="109" name="Straight Connector 108">
                <a:extLst>
                  <a:ext uri="{FF2B5EF4-FFF2-40B4-BE49-F238E27FC236}">
                    <a16:creationId xmlns:a16="http://schemas.microsoft.com/office/drawing/2014/main" id="{CC5240B8-18DC-4A9E-B5C7-4EDA8DC1D1FF}"/>
                  </a:ext>
                </a:extLst>
              </p:cNvPr>
              <p:cNvCxnSpPr>
                <a:cxnSpLocks/>
              </p:cNvCxnSpPr>
              <p:nvPr/>
            </p:nvCxnSpPr>
            <p:spPr>
              <a:xfrm flipH="1">
                <a:off x="5389376" y="5287319"/>
                <a:ext cx="374323" cy="218346"/>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D0C2EFC-F5AA-40E1-BA85-F263B0922553}"/>
                  </a:ext>
                </a:extLst>
              </p:cNvPr>
              <p:cNvCxnSpPr>
                <a:cxnSpLocks/>
                <a:stCxn id="118" idx="2"/>
                <a:endCxn id="114" idx="0"/>
              </p:cNvCxnSpPr>
              <p:nvPr/>
            </p:nvCxnSpPr>
            <p:spPr>
              <a:xfrm flipH="1">
                <a:off x="6051120" y="5290069"/>
                <a:ext cx="1739" cy="19957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BB1805FE-9168-484D-9063-7F8704438095}"/>
                  </a:ext>
                </a:extLst>
              </p:cNvPr>
              <p:cNvCxnSpPr>
                <a:cxnSpLocks/>
              </p:cNvCxnSpPr>
              <p:nvPr/>
            </p:nvCxnSpPr>
            <p:spPr>
              <a:xfrm>
                <a:off x="6347571" y="5293493"/>
                <a:ext cx="365294" cy="193973"/>
              </a:xfrm>
              <a:prstGeom prst="line">
                <a:avLst/>
              </a:prstGeom>
              <a:ln w="25400"/>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37431948-EEA8-4561-B016-B0CD7D9F7223}"/>
                </a:ext>
              </a:extLst>
            </p:cNvPr>
            <p:cNvGrpSpPr/>
            <p:nvPr/>
          </p:nvGrpSpPr>
          <p:grpSpPr>
            <a:xfrm>
              <a:off x="3863692" y="3850048"/>
              <a:ext cx="744080" cy="339461"/>
              <a:chOff x="3844212" y="2108718"/>
              <a:chExt cx="1996751" cy="643813"/>
            </a:xfrm>
          </p:grpSpPr>
          <p:sp>
            <p:nvSpPr>
              <p:cNvPr id="121" name="Rectangle 120">
                <a:extLst>
                  <a:ext uri="{FF2B5EF4-FFF2-40B4-BE49-F238E27FC236}">
                    <a16:creationId xmlns:a16="http://schemas.microsoft.com/office/drawing/2014/main" id="{AC3C7151-78B2-40C5-BEB9-C4173B883B61}"/>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endParaRPr lang="en-US"/>
              </a:p>
            </p:txBody>
          </p:sp>
          <p:sp>
            <p:nvSpPr>
              <p:cNvPr id="122" name="TextBox 121">
                <a:extLst>
                  <a:ext uri="{FF2B5EF4-FFF2-40B4-BE49-F238E27FC236}">
                    <a16:creationId xmlns:a16="http://schemas.microsoft.com/office/drawing/2014/main" id="{5C29EA38-7B50-4F64-8FF1-25FB87FC534D}"/>
                  </a:ext>
                </a:extLst>
              </p:cNvPr>
              <p:cNvSpPr txBox="1"/>
              <p:nvPr/>
            </p:nvSpPr>
            <p:spPr>
              <a:xfrm>
                <a:off x="3918857" y="2258008"/>
                <a:ext cx="1838131" cy="375913"/>
              </a:xfrm>
              <a:prstGeom prst="rect">
                <a:avLst/>
              </a:prstGeom>
              <a:noFill/>
            </p:spPr>
            <p:txBody>
              <a:bodyPr wrap="none" rtlCol="0">
                <a:normAutofit fontScale="55000" lnSpcReduction="20000"/>
              </a:bodyPr>
              <a:lstStyle/>
              <a:p>
                <a:pPr algn="ctr"/>
                <a:r>
                  <a:rPr lang="en-US" dirty="0"/>
                  <a:t>OR ISR</a:t>
                </a:r>
              </a:p>
            </p:txBody>
          </p:sp>
        </p:grpSp>
        <p:cxnSp>
          <p:nvCxnSpPr>
            <p:cNvPr id="123" name="Straight Connector 122">
              <a:extLst>
                <a:ext uri="{FF2B5EF4-FFF2-40B4-BE49-F238E27FC236}">
                  <a16:creationId xmlns:a16="http://schemas.microsoft.com/office/drawing/2014/main" id="{712EB974-FF18-46BE-ABEC-74CF97380D93}"/>
                </a:ext>
              </a:extLst>
            </p:cNvPr>
            <p:cNvCxnSpPr>
              <a:cxnSpLocks/>
              <a:stCxn id="121" idx="2"/>
              <a:endCxn id="59" idx="0"/>
            </p:cNvCxnSpPr>
            <p:nvPr/>
          </p:nvCxnSpPr>
          <p:spPr>
            <a:xfrm flipH="1">
              <a:off x="1296433" y="4189509"/>
              <a:ext cx="2939299" cy="47077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38E3A53D-9AF4-4FC0-ABEE-80B11750F932}"/>
                </a:ext>
              </a:extLst>
            </p:cNvPr>
            <p:cNvCxnSpPr>
              <a:cxnSpLocks/>
              <a:stCxn id="121" idx="2"/>
              <a:endCxn id="40" idx="0"/>
            </p:cNvCxnSpPr>
            <p:nvPr/>
          </p:nvCxnSpPr>
          <p:spPr>
            <a:xfrm flipH="1">
              <a:off x="3064860" y="4189509"/>
              <a:ext cx="1170872" cy="12166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29A9D130-939F-4427-8974-D3A9AD367401}"/>
                </a:ext>
              </a:extLst>
            </p:cNvPr>
            <p:cNvCxnSpPr>
              <a:cxnSpLocks/>
              <a:stCxn id="121" idx="2"/>
              <a:endCxn id="102" idx="0"/>
            </p:cNvCxnSpPr>
            <p:nvPr/>
          </p:nvCxnSpPr>
          <p:spPr>
            <a:xfrm>
              <a:off x="4235732" y="4189509"/>
              <a:ext cx="1432743" cy="119365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4634B6DC-C991-4AD9-9476-5724D2509678}"/>
                </a:ext>
              </a:extLst>
            </p:cNvPr>
            <p:cNvCxnSpPr>
              <a:cxnSpLocks/>
              <a:stCxn id="121" idx="2"/>
              <a:endCxn id="118" idx="0"/>
            </p:cNvCxnSpPr>
            <p:nvPr/>
          </p:nvCxnSpPr>
          <p:spPr>
            <a:xfrm>
              <a:off x="4235732" y="4189509"/>
              <a:ext cx="3193027" cy="467994"/>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381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Coming back to the question, is this correct?</a:t>
            </a:r>
          </a:p>
        </p:txBody>
      </p:sp>
      <p:sp>
        <p:nvSpPr>
          <p:cNvPr id="3" name="TextBox 2">
            <a:extLst>
              <a:ext uri="{FF2B5EF4-FFF2-40B4-BE49-F238E27FC236}">
                <a16:creationId xmlns:a16="http://schemas.microsoft.com/office/drawing/2014/main" id="{73144500-2B85-4E75-9F49-D49E482770FD}"/>
              </a:ext>
            </a:extLst>
          </p:cNvPr>
          <p:cNvSpPr txBox="1"/>
          <p:nvPr/>
        </p:nvSpPr>
        <p:spPr>
          <a:xfrm>
            <a:off x="867103" y="1358514"/>
            <a:ext cx="4143436" cy="369332"/>
          </a:xfrm>
          <a:prstGeom prst="rect">
            <a:avLst/>
          </a:prstGeom>
          <a:noFill/>
        </p:spPr>
        <p:txBody>
          <a:bodyPr wrap="square" rtlCol="0">
            <a:spAutoFit/>
          </a:bodyPr>
          <a:lstStyle/>
          <a:p>
            <a:r>
              <a:rPr lang="en-US" dirty="0"/>
              <a:t>"</a:t>
            </a:r>
            <a:r>
              <a:rPr lang="en-US" dirty="0" err="1"/>
              <a:t>apollo</a:t>
            </a:r>
            <a:r>
              <a:rPr lang="en-US" dirty="0"/>
              <a:t> moon landing" | ( apple banana )</a:t>
            </a:r>
          </a:p>
        </p:txBody>
      </p:sp>
      <p:grpSp>
        <p:nvGrpSpPr>
          <p:cNvPr id="10" name="Group 9">
            <a:extLst>
              <a:ext uri="{FF2B5EF4-FFF2-40B4-BE49-F238E27FC236}">
                <a16:creationId xmlns:a16="http://schemas.microsoft.com/office/drawing/2014/main" id="{E4E63885-D241-4523-8987-CFD371E76A5B}"/>
              </a:ext>
            </a:extLst>
          </p:cNvPr>
          <p:cNvGrpSpPr/>
          <p:nvPr/>
        </p:nvGrpSpPr>
        <p:grpSpPr>
          <a:xfrm>
            <a:off x="442560" y="2099387"/>
            <a:ext cx="8297114" cy="2908665"/>
            <a:chOff x="442560" y="2099387"/>
            <a:chExt cx="8297114" cy="2908665"/>
          </a:xfrm>
        </p:grpSpPr>
        <p:grpSp>
          <p:nvGrpSpPr>
            <p:cNvPr id="14" name="Group 13">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4" name="Rectangle 3">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 ISR</a:t>
                </a:r>
              </a:p>
            </p:txBody>
          </p:sp>
        </p:grpSp>
        <p:grpSp>
          <p:nvGrpSpPr>
            <p:cNvPr id="15" name="Group 14">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 ISR</a:t>
                </a:r>
              </a:p>
            </p:txBody>
          </p:sp>
        </p:grpSp>
        <p:grpSp>
          <p:nvGrpSpPr>
            <p:cNvPr id="16" name="Group 15">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8" name="Rectangle 7">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 ISR</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err="1"/>
                  <a:t>apollo</a:t>
                </a:r>
                <a:r>
                  <a:rPr lang="en-US" dirty="0"/>
                  <a:t> ISR</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 ISR</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1" cy="375913"/>
              </a:xfrm>
              <a:prstGeom prst="rect">
                <a:avLst/>
              </a:prstGeom>
              <a:noFill/>
            </p:spPr>
            <p:txBody>
              <a:bodyPr wrap="square" rtlCol="0">
                <a:spAutoFit/>
              </a:bodyPr>
              <a:lstStyle/>
              <a:p>
                <a:pPr algn="ctr"/>
                <a:r>
                  <a:rPr lang="en-US" dirty="0"/>
                  <a:t>landing ISR</a:t>
                </a:r>
              </a:p>
            </p:txBody>
          </p:sp>
        </p:grpSp>
        <p:grpSp>
          <p:nvGrpSpPr>
            <p:cNvPr id="26" name="Group 25">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27" name="Rectangle 26">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 ISR</a:t>
                </a:r>
              </a:p>
            </p:txBody>
          </p:sp>
        </p:grpSp>
        <p:grpSp>
          <p:nvGrpSpPr>
            <p:cNvPr id="29" name="Group 28">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30" name="Rectangle 29">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BC65153-1593-44A6-BF7F-600B9B66BA8A}"/>
                  </a:ext>
                </a:extLst>
              </p:cNvPr>
              <p:cNvSpPr txBox="1"/>
              <p:nvPr/>
            </p:nvSpPr>
            <p:spPr>
              <a:xfrm>
                <a:off x="5368212" y="3316483"/>
                <a:ext cx="1838131" cy="375913"/>
              </a:xfrm>
              <a:prstGeom prst="rect">
                <a:avLst/>
              </a:prstGeom>
              <a:noFill/>
            </p:spPr>
            <p:txBody>
              <a:bodyPr wrap="square" rtlCol="0">
                <a:spAutoFit/>
              </a:bodyPr>
              <a:lstStyle/>
              <a:p>
                <a:pPr algn="ctr"/>
                <a:r>
                  <a:rPr lang="en-US" dirty="0"/>
                  <a:t>banana ISR</a:t>
                </a:r>
              </a:p>
            </p:txBody>
          </p:sp>
        </p:grpSp>
        <p:cxnSp>
          <p:nvCxnSpPr>
            <p:cNvPr id="33" name="Straight Connector 3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1D4955-42FB-43A5-ABF1-FC01568C2421}"/>
                </a:ext>
              </a:extLst>
            </p:cNvPr>
            <p:cNvCxnSpPr>
              <a:cxnSpLocks/>
              <a:endCxn id="30"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150817-6CA8-4A18-BDF7-11C8E3B7B027}"/>
                </a:ext>
              </a:extLst>
            </p:cNvPr>
            <p:cNvCxnSpPr>
              <a:cxnSpLocks/>
              <a:endCxn id="27"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FDDF917A-17DF-46DD-9A4D-FFD07FC6BE6E}"/>
              </a:ext>
            </a:extLst>
          </p:cNvPr>
          <p:cNvSpPr txBox="1"/>
          <p:nvPr/>
        </p:nvSpPr>
        <p:spPr>
          <a:xfrm>
            <a:off x="867102" y="5616771"/>
            <a:ext cx="6879897" cy="461665"/>
          </a:xfrm>
          <a:prstGeom prst="rect">
            <a:avLst/>
          </a:prstGeom>
          <a:noFill/>
        </p:spPr>
        <p:txBody>
          <a:bodyPr wrap="square" rtlCol="0">
            <a:spAutoFit/>
          </a:bodyPr>
          <a:lstStyle/>
          <a:p>
            <a:r>
              <a:rPr lang="en-US" sz="2400" i="1" dirty="0">
                <a:solidFill>
                  <a:srgbClr val="FF0000"/>
                </a:solidFill>
              </a:rPr>
              <a:t>If the terms are decorated, it could take 30 ISRs.</a:t>
            </a:r>
          </a:p>
        </p:txBody>
      </p:sp>
      <p:sp>
        <p:nvSpPr>
          <p:cNvPr id="40" name="TextBox 39">
            <a:extLst>
              <a:ext uri="{FF2B5EF4-FFF2-40B4-BE49-F238E27FC236}">
                <a16:creationId xmlns:a16="http://schemas.microsoft.com/office/drawing/2014/main" id="{7D95A7F7-32BF-41B5-B832-0FCABE51F73E}"/>
              </a:ext>
            </a:extLst>
          </p:cNvPr>
          <p:cNvSpPr txBox="1"/>
          <p:nvPr/>
        </p:nvSpPr>
        <p:spPr>
          <a:xfrm>
            <a:off x="838789" y="3417328"/>
            <a:ext cx="1171623" cy="461665"/>
          </a:xfrm>
          <a:prstGeom prst="rect">
            <a:avLst/>
          </a:prstGeom>
          <a:noFill/>
        </p:spPr>
        <p:txBody>
          <a:bodyPr wrap="square" rtlCol="0">
            <a:spAutoFit/>
          </a:bodyPr>
          <a:lstStyle/>
          <a:p>
            <a:r>
              <a:rPr lang="en-US" sz="2400" i="1" dirty="0">
                <a:solidFill>
                  <a:srgbClr val="FF0000"/>
                </a:solidFill>
              </a:rPr>
              <a:t>17 ISRs</a:t>
            </a:r>
          </a:p>
        </p:txBody>
      </p:sp>
      <p:sp>
        <p:nvSpPr>
          <p:cNvPr id="41" name="TextBox 40">
            <a:extLst>
              <a:ext uri="{FF2B5EF4-FFF2-40B4-BE49-F238E27FC236}">
                <a16:creationId xmlns:a16="http://schemas.microsoft.com/office/drawing/2014/main" id="{1EC70F33-58B8-45F3-9FD8-8F3B668B1C29}"/>
              </a:ext>
            </a:extLst>
          </p:cNvPr>
          <p:cNvSpPr txBox="1"/>
          <p:nvPr/>
        </p:nvSpPr>
        <p:spPr>
          <a:xfrm>
            <a:off x="5446935" y="3406744"/>
            <a:ext cx="1171623" cy="461665"/>
          </a:xfrm>
          <a:prstGeom prst="rect">
            <a:avLst/>
          </a:prstGeom>
          <a:noFill/>
        </p:spPr>
        <p:txBody>
          <a:bodyPr wrap="square" rtlCol="0">
            <a:spAutoFit/>
          </a:bodyPr>
          <a:lstStyle/>
          <a:p>
            <a:r>
              <a:rPr lang="en-US" sz="2400" i="1" dirty="0">
                <a:solidFill>
                  <a:srgbClr val="FF0000"/>
                </a:solidFill>
              </a:rPr>
              <a:t>12 ISRs</a:t>
            </a:r>
          </a:p>
        </p:txBody>
      </p:sp>
      <p:sp>
        <p:nvSpPr>
          <p:cNvPr id="43" name="TextBox 42">
            <a:extLst>
              <a:ext uri="{FF2B5EF4-FFF2-40B4-BE49-F238E27FC236}">
                <a16:creationId xmlns:a16="http://schemas.microsoft.com/office/drawing/2014/main" id="{3B85E208-7DFF-4E5E-AB05-B3273E3000B5}"/>
              </a:ext>
            </a:extLst>
          </p:cNvPr>
          <p:cNvSpPr txBox="1"/>
          <p:nvPr/>
        </p:nvSpPr>
        <p:spPr>
          <a:xfrm>
            <a:off x="3203096" y="2177763"/>
            <a:ext cx="1171623" cy="461665"/>
          </a:xfrm>
          <a:prstGeom prst="rect">
            <a:avLst/>
          </a:prstGeom>
          <a:noFill/>
        </p:spPr>
        <p:txBody>
          <a:bodyPr wrap="square" rtlCol="0">
            <a:spAutoFit/>
          </a:bodyPr>
          <a:lstStyle/>
          <a:p>
            <a:r>
              <a:rPr lang="en-US" sz="2400" i="1" dirty="0">
                <a:solidFill>
                  <a:srgbClr val="FF0000"/>
                </a:solidFill>
              </a:rPr>
              <a:t>1 ISR</a:t>
            </a:r>
          </a:p>
        </p:txBody>
      </p:sp>
    </p:spTree>
    <p:extLst>
      <p:ext uri="{BB962C8B-B14F-4D97-AF65-F5344CB8AC3E}">
        <p14:creationId xmlns:p14="http://schemas.microsoft.com/office/powerpoint/2010/main" val="3920304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5226"/>
            <a:ext cx="8229600" cy="5224807"/>
          </a:xfrm>
        </p:spPr>
        <p:txBody>
          <a:bodyPr>
            <a:noAutofit/>
          </a:bodyPr>
          <a:lstStyle/>
          <a:p>
            <a:pPr marL="0" indent="0">
              <a:buNone/>
            </a:pPr>
            <a:r>
              <a:rPr lang="en-US" sz="2000" dirty="0"/>
              <a:t>Matches in order of importance:</a:t>
            </a:r>
          </a:p>
          <a:p>
            <a:pPr marL="514350" indent="-514350">
              <a:buFont typeface="+mj-lt"/>
              <a:buAutoNum type="arabicPeriod"/>
            </a:pPr>
            <a:r>
              <a:rPr lang="en-US" sz="2000" dirty="0"/>
              <a:t>Anchor text.</a:t>
            </a:r>
          </a:p>
          <a:p>
            <a:pPr marL="514350" indent="-514350">
              <a:buFont typeface="+mj-lt"/>
              <a:buAutoNum type="arabicPeriod"/>
            </a:pPr>
            <a:r>
              <a:rPr lang="en-US" sz="2000" dirty="0"/>
              <a:t>URL.</a:t>
            </a:r>
          </a:p>
          <a:p>
            <a:pPr marL="514350" indent="-514350">
              <a:buFont typeface="+mj-lt"/>
              <a:buAutoNum type="arabicPeriod"/>
            </a:pPr>
            <a:r>
              <a:rPr lang="en-US" sz="2000" dirty="0"/>
              <a:t>Title.</a:t>
            </a:r>
          </a:p>
          <a:p>
            <a:pPr marL="514350" indent="-514350">
              <a:buFont typeface="+mj-lt"/>
              <a:buAutoNum type="arabicPeriod"/>
            </a:pPr>
            <a:r>
              <a:rPr lang="en-US" sz="2000" dirty="0"/>
              <a:t>Body.</a:t>
            </a:r>
          </a:p>
          <a:p>
            <a:pPr marL="0" indent="0">
              <a:buNone/>
            </a:pPr>
            <a:r>
              <a:rPr lang="en-US" sz="2000" dirty="0"/>
              <a:t>Exception is Japan were URL matches are less useful due to mismatch between Kanji or Katakana queries and transliterated URLs.</a:t>
            </a:r>
          </a:p>
          <a:p>
            <a:pPr marL="0" indent="0">
              <a:buNone/>
            </a:pPr>
            <a:r>
              <a:rPr lang="en-US" sz="2000" dirty="0"/>
              <a:t>Indexing URLs requires dictionary word-breaking.  An alternative is to do string matching against the URL during ranking of pages that already match.</a:t>
            </a:r>
          </a:p>
        </p:txBody>
      </p:sp>
    </p:spTree>
    <p:extLst>
      <p:ext uri="{BB962C8B-B14F-4D97-AF65-F5344CB8AC3E}">
        <p14:creationId xmlns:p14="http://schemas.microsoft.com/office/powerpoint/2010/main" val="39669436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FB77C2-DB75-4059-A25B-011B54832BFB}"/>
              </a:ext>
            </a:extLst>
          </p:cNvPr>
          <p:cNvSpPr>
            <a:spLocks noGrp="1"/>
          </p:cNvSpPr>
          <p:nvPr>
            <p:ph idx="1"/>
          </p:nvPr>
        </p:nvSpPr>
        <p:spPr/>
        <p:txBody>
          <a:bodyPr/>
          <a:lstStyle/>
          <a:p>
            <a:pPr marL="0" indent="0">
              <a:buNone/>
            </a:pPr>
            <a:r>
              <a:rPr lang="en-US" dirty="0"/>
              <a:t>Does it matter how many ISRs you use?</a:t>
            </a:r>
          </a:p>
          <a:p>
            <a:pPr marL="0" indent="0">
              <a:buNone/>
            </a:pPr>
            <a:r>
              <a:rPr lang="en-US" dirty="0"/>
              <a:t>How much effect will this have on query search time?</a:t>
            </a:r>
          </a:p>
          <a:p>
            <a:pPr marL="0" indent="0">
              <a:buNone/>
            </a:pPr>
            <a:r>
              <a:rPr lang="en-US" dirty="0"/>
              <a:t>What dominates search time?</a:t>
            </a:r>
          </a:p>
        </p:txBody>
      </p:sp>
      <p:sp>
        <p:nvSpPr>
          <p:cNvPr id="4" name="Slide Number Placeholder 3">
            <a:extLst>
              <a:ext uri="{FF2B5EF4-FFF2-40B4-BE49-F238E27FC236}">
                <a16:creationId xmlns:a16="http://schemas.microsoft.com/office/drawing/2014/main" id="{3E766443-C9C8-49E9-8FF7-D1DAEBB7B0EB}"/>
              </a:ext>
            </a:extLst>
          </p:cNvPr>
          <p:cNvSpPr>
            <a:spLocks noGrp="1"/>
          </p:cNvSpPr>
          <p:nvPr>
            <p:ph type="sldNum" sz="quarter" idx="12"/>
          </p:nvPr>
        </p:nvSpPr>
        <p:spPr/>
        <p:txBody>
          <a:bodyPr/>
          <a:lstStyle/>
          <a:p>
            <a:fld id="{F8D59B09-23C8-46BA-B508-CE17BADF421E}" type="slidenum">
              <a:rPr lang="en-US" smtClean="0"/>
              <a:pPr/>
              <a:t>64</a:t>
            </a:fld>
            <a:endParaRPr lang="en-US"/>
          </a:p>
        </p:txBody>
      </p:sp>
    </p:spTree>
    <p:extLst>
      <p:ext uri="{BB962C8B-B14F-4D97-AF65-F5344CB8AC3E}">
        <p14:creationId xmlns:p14="http://schemas.microsoft.com/office/powerpoint/2010/main" val="12628556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Index Stream Reader  (ISR)</a:t>
            </a:r>
          </a:p>
        </p:txBody>
      </p:sp>
      <p:sp>
        <p:nvSpPr>
          <p:cNvPr id="3" name="Content Placeholder 2"/>
          <p:cNvSpPr>
            <a:spLocks noGrp="1"/>
          </p:cNvSpPr>
          <p:nvPr>
            <p:ph idx="1"/>
          </p:nvPr>
        </p:nvSpPr>
        <p:spPr/>
        <p:txBody>
          <a:bodyPr>
            <a:normAutofit/>
          </a:bodyPr>
          <a:lstStyle/>
          <a:p>
            <a:pPr marL="0" indent="0">
              <a:spcBef>
                <a:spcPts val="1600"/>
              </a:spcBef>
              <a:buNone/>
            </a:pPr>
            <a:r>
              <a:rPr lang="en-US" sz="2000" dirty="0"/>
              <a:t>Finds the next occurrence of the desired token or combination of child ISRs.</a:t>
            </a:r>
          </a:p>
          <a:p>
            <a:pPr marL="2057400" indent="-2057400">
              <a:spcBef>
                <a:spcPts val="1600"/>
              </a:spcBef>
              <a:buNone/>
            </a:pPr>
            <a:r>
              <a:rPr lang="en-US" sz="2000" dirty="0" err="1">
                <a:latin typeface="Consolas" panose="020B0609020204030204" pitchFamily="49" charset="0"/>
              </a:rPr>
              <a:t>ISRWord</a:t>
            </a:r>
            <a:r>
              <a:rPr lang="en-US" sz="2000" dirty="0"/>
              <a:t>	Find occurrences of individual words.</a:t>
            </a:r>
          </a:p>
          <a:p>
            <a:pPr marL="2057400" indent="-2057400">
              <a:spcBef>
                <a:spcPts val="1600"/>
              </a:spcBef>
              <a:buNone/>
            </a:pPr>
            <a:r>
              <a:rPr lang="en-US" sz="2000" dirty="0" err="1">
                <a:latin typeface="Consolas" panose="020B0609020204030204" pitchFamily="49" charset="0"/>
              </a:rPr>
              <a:t>ISREndDoc</a:t>
            </a:r>
            <a:r>
              <a:rPr lang="en-US" sz="2000" dirty="0"/>
              <a:t>	Find occurrences of document ends.</a:t>
            </a:r>
          </a:p>
          <a:p>
            <a:pPr marL="2057400" indent="-2057400">
              <a:spcBef>
                <a:spcPts val="1600"/>
              </a:spcBef>
              <a:buNone/>
            </a:pPr>
            <a:r>
              <a:rPr lang="en-US" sz="2000" dirty="0" err="1">
                <a:latin typeface="Consolas" panose="020B0609020204030204" pitchFamily="49" charset="0"/>
              </a:rPr>
              <a:t>ISROr</a:t>
            </a:r>
            <a:r>
              <a:rPr lang="en-US" sz="2000" dirty="0"/>
              <a:t>	Find occurrences of any child ISR.</a:t>
            </a:r>
          </a:p>
          <a:p>
            <a:pPr marL="2057400" indent="-2057400">
              <a:spcBef>
                <a:spcPts val="1600"/>
              </a:spcBef>
              <a:buNone/>
            </a:pPr>
            <a:r>
              <a:rPr lang="en-US" sz="2000" dirty="0" err="1">
                <a:latin typeface="Consolas" panose="020B0609020204030204" pitchFamily="49" charset="0"/>
              </a:rPr>
              <a:t>ISRAnd</a:t>
            </a:r>
            <a:r>
              <a:rPr lang="en-US" sz="2000" dirty="0"/>
              <a:t>	Find occurrences of all child ISRs within a single document.</a:t>
            </a:r>
          </a:p>
          <a:p>
            <a:pPr marL="2057400" indent="-2057400">
              <a:spcBef>
                <a:spcPts val="1600"/>
              </a:spcBef>
              <a:buNone/>
            </a:pPr>
            <a:r>
              <a:rPr lang="en-US" sz="2000" dirty="0" err="1"/>
              <a:t>ISRPhrase</a:t>
            </a:r>
            <a:r>
              <a:rPr lang="en-US" sz="2000" dirty="0"/>
              <a:t>	Find occurrences of all child ISRs as a phrase.</a:t>
            </a:r>
          </a:p>
          <a:p>
            <a:pPr marL="2057400" indent="-2057400">
              <a:spcBef>
                <a:spcPts val="1600"/>
              </a:spcBef>
              <a:buNone/>
            </a:pPr>
            <a:r>
              <a:rPr lang="en-US" sz="2000" dirty="0" err="1">
                <a:latin typeface="Consolas" panose="020B0609020204030204" pitchFamily="49" charset="0"/>
              </a:rPr>
              <a:t>ISRContainer</a:t>
            </a:r>
            <a:r>
              <a:rPr lang="en-US" sz="2000" dirty="0"/>
              <a:t>	Find occurrences of contained ISRs in a single document not containing any excluded ISRs.</a:t>
            </a:r>
          </a:p>
        </p:txBody>
      </p:sp>
    </p:spTree>
    <p:extLst>
      <p:ext uri="{BB962C8B-B14F-4D97-AF65-F5344CB8AC3E}">
        <p14:creationId xmlns:p14="http://schemas.microsoft.com/office/powerpoint/2010/main" val="4514654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6106" y="465883"/>
            <a:ext cx="7100513" cy="3754874"/>
          </a:xfrm>
          <a:prstGeom prst="rect">
            <a:avLst/>
          </a:prstGeom>
        </p:spPr>
        <p:txBody>
          <a:bodyPr wrap="square">
            <a:spAutoFit/>
          </a:bodyPr>
          <a:lstStyle/>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Location 0 is the null location.</a:t>
            </a:r>
            <a:endParaRPr lang="en-US" sz="1400" dirty="0">
              <a:solidFill>
                <a:srgbClr val="000000"/>
              </a:solidFill>
              <a:latin typeface="Consolas" panose="020B0609020204030204" pitchFamily="49" charset="0"/>
            </a:endParaRPr>
          </a:p>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FileOffset</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err="1">
                <a:solidFill>
                  <a:srgbClr val="0000FF"/>
                </a:solidFill>
                <a:latin typeface="Consolas" panose="020B0609020204030204" pitchFamily="49" charset="0"/>
              </a:rPr>
              <a:t>typedef</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union</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Attributes</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WordAttributes</a:t>
            </a:r>
            <a:r>
              <a:rPr lang="en-US" sz="1400" dirty="0">
                <a:solidFill>
                  <a:srgbClr val="000000"/>
                </a:solidFill>
                <a:latin typeface="Consolas" panose="020B0609020204030204" pitchFamily="49" charset="0"/>
              </a:rPr>
              <a:t> Word;</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DocumentAttributes</a:t>
            </a:r>
            <a:r>
              <a:rPr lang="en-US" sz="1400" dirty="0">
                <a:solidFill>
                  <a:srgbClr val="000000"/>
                </a:solidFill>
                <a:latin typeface="Consolas" panose="020B0609020204030204" pitchFamily="49" charset="0"/>
              </a:rPr>
              <a:t> Document;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Attributes</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GetAttributes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4107948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790" y="461599"/>
            <a:ext cx="7943353" cy="3539430"/>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FF"/>
                </a:solidFill>
                <a:latin typeface="Consolas" panose="020B0609020204030204" pitchFamily="49" charset="0"/>
              </a:rPr>
              <a:t>struct</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PostingListIndex</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FileOffset</a:t>
            </a:r>
            <a:r>
              <a:rPr lang="en-US" sz="1400" dirty="0">
                <a:solidFill>
                  <a:srgbClr val="000000"/>
                </a:solidFill>
                <a:latin typeface="Consolas" panose="020B0609020204030204" pitchFamily="49" charset="0"/>
              </a:rPr>
              <a:t> Offset;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PostLocation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PostingListIndex</a:t>
            </a:r>
            <a:r>
              <a:rPr lang="en-US" sz="1400" dirty="0">
                <a:solidFill>
                  <a:srgbClr val="000000"/>
                </a:solidFill>
                <a:latin typeface="Consolas" panose="020B0609020204030204" pitchFamily="49" charset="0"/>
              </a:rPr>
              <a:t> *index;</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GetPostingList</a:t>
            </a:r>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2966587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25718" y="210314"/>
            <a:ext cx="8118282" cy="5909310"/>
          </a:xfrm>
          <a:prstGeom prst="rect">
            <a:avLst/>
          </a:prstGeom>
        </p:spPr>
        <p:txBody>
          <a:bodyPr wrap="square">
            <a:spAutoFit/>
          </a:bodyPr>
          <a:lstStyle/>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FF"/>
                </a:solidFill>
                <a:latin typeface="Consolas" panose="020B0609020204030204" pitchFamily="49" charset="0"/>
              </a:rPr>
              <a:t>      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NextDocument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GetDocumentCount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GetNumberOfOccurrences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virtual</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GetCurrentPost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ISREndDoc</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GetDocumentLength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GetTitleLength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GetUrlLength</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a:p>
            <a:endParaRPr lang="en-US" sz="1400" dirty="0"/>
          </a:p>
        </p:txBody>
      </p:sp>
    </p:spTree>
    <p:extLst>
      <p:ext uri="{BB962C8B-B14F-4D97-AF65-F5344CB8AC3E}">
        <p14:creationId xmlns:p14="http://schemas.microsoft.com/office/powerpoint/2010/main" val="18737469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EAE2B-8999-EA84-4521-955D9CBCAD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E7E2E2B-EAAB-2EAC-23CD-56B6E514A0C4}"/>
              </a:ext>
            </a:extLst>
          </p:cNvPr>
          <p:cNvSpPr/>
          <p:nvPr/>
        </p:nvSpPr>
        <p:spPr>
          <a:xfrm>
            <a:off x="850790" y="461599"/>
            <a:ext cx="7943353" cy="4616648"/>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Dictionary</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ISR *</a:t>
            </a:r>
            <a:r>
              <a:rPr lang="en-US" sz="1400" dirty="0" err="1">
                <a:solidFill>
                  <a:srgbClr val="000000"/>
                </a:solidFill>
                <a:latin typeface="Consolas" panose="020B0609020204030204" pitchFamily="49" charset="0"/>
              </a:rPr>
              <a:t>OpenIsr</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*token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GetNumberOfWords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GetNumberOfUniqueWords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GetNumberOfDocuments</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Index</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size_t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WordsInIndex</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DocumentsInIndex</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LocationsInIndex</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MaximumLocation</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OpenISRWord</a:t>
            </a:r>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char</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token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ISRWord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OpenISREndDoc</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24060979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200329"/>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Consider these posting lists</a:t>
            </a:r>
          </a:p>
        </p:txBody>
      </p:sp>
      <p:sp>
        <p:nvSpPr>
          <p:cNvPr id="4" name="TextBox 3">
            <a:extLst>
              <a:ext uri="{FF2B5EF4-FFF2-40B4-BE49-F238E27FC236}">
                <a16:creationId xmlns:a16="http://schemas.microsoft.com/office/drawing/2014/main" id="{7B6D9EEB-E967-4C02-8BF8-8B69FD3903F2}"/>
              </a:ext>
            </a:extLst>
          </p:cNvPr>
          <p:cNvSpPr txBox="1"/>
          <p:nvPr/>
        </p:nvSpPr>
        <p:spPr>
          <a:xfrm>
            <a:off x="867103" y="4024141"/>
            <a:ext cx="7591096" cy="2092881"/>
          </a:xfrm>
          <a:prstGeom prst="rect">
            <a:avLst/>
          </a:prstGeom>
          <a:noFill/>
        </p:spPr>
        <p:txBody>
          <a:bodyPr wrap="square" rtlCol="0">
            <a:spAutoFit/>
          </a:bodyPr>
          <a:lstStyle/>
          <a:p>
            <a:pPr>
              <a:spcBef>
                <a:spcPts val="1600"/>
              </a:spcBef>
            </a:pPr>
            <a:r>
              <a:rPr lang="en-US" dirty="0"/>
              <a:t>To read and merge these lists, we need to move from one entry to the next.</a:t>
            </a:r>
          </a:p>
          <a:p>
            <a:pPr>
              <a:spcBef>
                <a:spcPts val="1600"/>
              </a:spcBef>
            </a:pPr>
            <a:r>
              <a:rPr lang="en-US" dirty="0"/>
              <a:t>We'll do that with an ISR (index stream reader).</a:t>
            </a:r>
          </a:p>
          <a:p>
            <a:pPr>
              <a:spcBef>
                <a:spcPts val="1600"/>
              </a:spcBef>
            </a:pPr>
            <a:r>
              <a:rPr lang="en-US" dirty="0"/>
              <a:t>The ISR for each token has to be able to report its current location and attributes, and it needs Next( ) and Seek( ) functions.</a:t>
            </a:r>
          </a:p>
          <a:p>
            <a:pPr>
              <a:spcBef>
                <a:spcPts val="1600"/>
              </a:spcBef>
            </a:pPr>
            <a:endParaRPr lang="en-US" dirty="0"/>
          </a:p>
        </p:txBody>
      </p:sp>
    </p:spTree>
    <p:extLst>
      <p:ext uri="{BB962C8B-B14F-4D97-AF65-F5344CB8AC3E}">
        <p14:creationId xmlns:p14="http://schemas.microsoft.com/office/powerpoint/2010/main" val="15308095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 fox	10   27   </a:t>
            </a:r>
            <a:r>
              <a:rPr lang="en-US"/>
              <a:t>87   105   106   </a:t>
            </a:r>
            <a:r>
              <a:rPr lang="en-US" dirty="0"/>
              <a:t>513   515  </a:t>
            </a:r>
            <a:r>
              <a:rPr lang="en-US"/>
              <a:t>518   520   550   </a:t>
            </a:r>
            <a:r>
              <a:rPr lang="en-US" dirty="0"/>
              <a:t>1200</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OR'ing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22118"/>
            <a:ext cx="7591096" cy="1610697"/>
          </a:xfrm>
          <a:prstGeom prst="rect">
            <a:avLst/>
          </a:prstGeom>
          <a:noFill/>
        </p:spPr>
        <p:txBody>
          <a:bodyPr wrap="square" rtlCol="0">
            <a:spAutoFit/>
          </a:bodyPr>
          <a:lstStyle/>
          <a:p>
            <a:pPr>
              <a:spcBef>
                <a:spcPts val="1600"/>
              </a:spcBef>
            </a:pPr>
            <a:r>
              <a:rPr lang="en-US" dirty="0"/>
              <a:t>An OR ISR simply merges the streams.</a:t>
            </a:r>
          </a:p>
          <a:p>
            <a:pPr>
              <a:spcBef>
                <a:spcPts val="1600"/>
              </a:spcBef>
            </a:pPr>
            <a:r>
              <a:rPr lang="en-US" dirty="0"/>
              <a:t>No need to pay attention to document boundaries.   Each post is in whichever posting list and whatever document it happens to be.</a:t>
            </a:r>
          </a:p>
          <a:p>
            <a:pPr>
              <a:spcBef>
                <a:spcPts val="1600"/>
              </a:spcBef>
            </a:pPr>
            <a:endParaRPr lang="en-US" dirty="0"/>
          </a:p>
        </p:txBody>
      </p:sp>
    </p:spTree>
    <p:extLst>
      <p:ext uri="{BB962C8B-B14F-4D97-AF65-F5344CB8AC3E}">
        <p14:creationId xmlns:p14="http://schemas.microsoft.com/office/powerpoint/2010/main" val="15421209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2250" y="216062"/>
            <a:ext cx="8412480" cy="6124754"/>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ISROr</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 Return null if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document is the document containing the nearest term.</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Do a next on the nearest term, then return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new nearest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17177253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1519" y="873207"/>
            <a:ext cx="8126233" cy="3108543"/>
          </a:xfrm>
          <a:prstGeom prst="rect">
            <a:avLst/>
          </a:prstGeom>
        </p:spPr>
        <p:txBody>
          <a:bodyPr wrap="square">
            <a:spAutoFit/>
          </a:bodyPr>
          <a:lstStyle/>
          <a:p>
            <a:r>
              <a:rPr lang="en-US" sz="1400" dirty="0">
                <a:solidFill>
                  <a:srgbClr val="000000"/>
                </a:solidFill>
                <a:latin typeface="Consolas" panose="020B0609020204030204" pitchFamily="49" charset="0"/>
              </a:rPr>
              <a:t>     </a:t>
            </a:r>
            <a:r>
              <a:rPr lang="en-US" sz="1400" b="1"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NextDocument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Seek all the ISRs to the first occurrence just past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end of this document.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DocumentEnd</a:t>
            </a:r>
            <a:r>
              <a:rPr lang="en-US" sz="1400" dirty="0">
                <a:solidFill>
                  <a:srgbClr val="000000"/>
                </a:solidFill>
                <a:latin typeface="Consolas" panose="020B0609020204030204" pitchFamily="49" charset="0"/>
              </a:rPr>
              <a:t>-&gt;</a:t>
            </a:r>
            <a:r>
              <a:rPr lang="en-US" sz="1400" dirty="0" err="1">
                <a:solidFill>
                  <a:srgbClr val="000000"/>
                </a:solidFill>
                <a:latin typeface="Consolas" panose="020B0609020204030204" pitchFamily="49" charset="0"/>
              </a:rPr>
              <a:t>GetEndLocation</a:t>
            </a:r>
            <a:r>
              <a:rPr lang="en-US" sz="1400" dirty="0">
                <a:solidFill>
                  <a:srgbClr val="000000"/>
                </a:solidFill>
                <a:latin typeface="Consolas" panose="020B0609020204030204" pitchFamily="49" charset="0"/>
              </a:rPr>
              <a:t>( )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a:t>
            </a:r>
            <a:r>
              <a:rPr lang="en-US" sz="1400" dirty="0" err="1">
                <a:solidFill>
                  <a:srgbClr val="008000"/>
                </a:solidFill>
                <a:latin typeface="Consolas" panose="020B0609020204030204" pitchFamily="49" charset="0"/>
              </a:rPr>
              <a:t>nearStartLocation</a:t>
            </a:r>
            <a:r>
              <a:rPr lang="en-US" sz="1400" dirty="0">
                <a:solidFill>
                  <a:srgbClr val="008000"/>
                </a:solidFill>
                <a:latin typeface="Consolas" panose="020B0609020204030204" pitchFamily="49" charset="0"/>
              </a:rPr>
              <a:t> and </a:t>
            </a:r>
            <a:r>
              <a:rPr lang="en-US" sz="1400" dirty="0" err="1">
                <a:solidFill>
                  <a:srgbClr val="008000"/>
                </a:solidFill>
                <a:latin typeface="Consolas" panose="020B0609020204030204" pitchFamily="49" charset="0"/>
              </a:rPr>
              <a:t>nearestEndLocation</a:t>
            </a:r>
            <a:r>
              <a:rPr lang="en-US" sz="1400" dirty="0">
                <a:solidFill>
                  <a:srgbClr val="008000"/>
                </a:solidFill>
                <a:latin typeface="Consolas" panose="020B0609020204030204" pitchFamily="49" charset="0"/>
              </a:rPr>
              <a:t> are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start and end of the </a:t>
            </a:r>
            <a:r>
              <a:rPr lang="en-US" sz="1400" dirty="0" err="1">
                <a:solidFill>
                  <a:srgbClr val="008000"/>
                </a:solidFill>
                <a:latin typeface="Consolas" panose="020B0609020204030204" pitchFamily="49" charset="0"/>
              </a:rPr>
              <a:t>nearestTerm</a:t>
            </a:r>
            <a:r>
              <a:rPr lang="en-US" sz="1400" dirty="0">
                <a:solidFill>
                  <a:srgbClr val="008000"/>
                </a:solidFill>
                <a:latin typeface="Consolas" panose="020B0609020204030204" pitchFamily="49" charset="0"/>
              </a:rPr>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3377609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fox	</a:t>
            </a:r>
            <a:r>
              <a:rPr lang="en-US" i="1" dirty="0">
                <a:solidFill>
                  <a:srgbClr val="FF0000"/>
                </a:solidFill>
              </a:rPr>
              <a:t>?</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027628AE-402E-4975-8262-8E80121D79BB}"/>
              </a:ext>
            </a:extLst>
          </p:cNvPr>
          <p:cNvSpPr txBox="1"/>
          <p:nvPr/>
        </p:nvSpPr>
        <p:spPr>
          <a:xfrm>
            <a:off x="867103" y="4445654"/>
            <a:ext cx="7591096" cy="1405513"/>
          </a:xfrm>
          <a:prstGeom prst="rect">
            <a:avLst/>
          </a:prstGeom>
          <a:noFill/>
        </p:spPr>
        <p:txBody>
          <a:bodyPr wrap="square" rtlCol="0">
            <a:spAutoFit/>
          </a:bodyPr>
          <a:lstStyle/>
          <a:p>
            <a:pPr>
              <a:spcBef>
                <a:spcPts val="1600"/>
              </a:spcBef>
            </a:pPr>
            <a:r>
              <a:rPr lang="en-US" dirty="0" err="1"/>
              <a:t>AND'ing</a:t>
            </a:r>
            <a:r>
              <a:rPr lang="en-US" dirty="0"/>
              <a:t> of terms should find occurrences of all the terms within a single document.</a:t>
            </a:r>
          </a:p>
          <a:p>
            <a:pPr>
              <a:spcBef>
                <a:spcPts val="1600"/>
              </a:spcBef>
            </a:pPr>
            <a:r>
              <a:rPr lang="en-US" dirty="0"/>
              <a:t>Should it return every possible combination, every combination only changing the nearest ISR or the first match in each matching document?</a:t>
            </a:r>
          </a:p>
        </p:txBody>
      </p:sp>
    </p:spTree>
    <p:extLst>
      <p:ext uri="{BB962C8B-B14F-4D97-AF65-F5344CB8AC3E}">
        <p14:creationId xmlns:p14="http://schemas.microsoft.com/office/powerpoint/2010/main" val="34118366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45654"/>
            <a:ext cx="7591096" cy="1682512"/>
          </a:xfrm>
          <a:prstGeom prst="rect">
            <a:avLst/>
          </a:prstGeom>
          <a:noFill/>
        </p:spPr>
        <p:txBody>
          <a:bodyPr wrap="square" rtlCol="0">
            <a:spAutoFit/>
          </a:bodyPr>
          <a:lstStyle/>
          <a:p>
            <a:pPr>
              <a:spcBef>
                <a:spcPts val="1600"/>
              </a:spcBef>
            </a:pPr>
            <a:r>
              <a:rPr lang="en-US" dirty="0"/>
              <a:t>To determine what document a post falls within, we advance a #</a:t>
            </a:r>
            <a:r>
              <a:rPr lang="en-US" dirty="0" err="1"/>
              <a:t>DocEnd</a:t>
            </a:r>
            <a:r>
              <a:rPr lang="en-US" dirty="0"/>
              <a:t> ISR to the next document end, where we can retrieve information about the document, including its length.</a:t>
            </a:r>
          </a:p>
          <a:p>
            <a:pPr>
              <a:spcBef>
                <a:spcPts val="1600"/>
              </a:spcBef>
            </a:pPr>
            <a:r>
              <a:rPr lang="en-US" dirty="0"/>
              <a:t>This tells us the start and end points of the document and whether all the word ISRs point within the same document.</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a:t>
            </a:r>
          </a:p>
          <a:p>
            <a:pPr>
              <a:tabLst>
                <a:tab pos="1371600" algn="l"/>
              </a:tabLst>
            </a:pPr>
            <a:endParaRPr lang="en-US" dirty="0"/>
          </a:p>
        </p:txBody>
      </p:sp>
      <p:sp>
        <p:nvSpPr>
          <p:cNvPr id="4" name="TextBox 3">
            <a:extLst>
              <a:ext uri="{FF2B5EF4-FFF2-40B4-BE49-F238E27FC236}">
                <a16:creationId xmlns:a16="http://schemas.microsoft.com/office/drawing/2014/main" id="{60C247BF-0133-4B3E-8013-979C85D5BC2C}"/>
              </a:ext>
            </a:extLst>
          </p:cNvPr>
          <p:cNvSpPr txBox="1"/>
          <p:nvPr/>
        </p:nvSpPr>
        <p:spPr>
          <a:xfrm>
            <a:off x="867103" y="1358514"/>
            <a:ext cx="5880538" cy="369332"/>
          </a:xfrm>
          <a:prstGeom prst="rect">
            <a:avLst/>
          </a:prstGeom>
          <a:noFill/>
        </p:spPr>
        <p:txBody>
          <a:bodyPr wrap="square" rtlCol="0">
            <a:spAutoFit/>
          </a:bodyPr>
          <a:lstStyle/>
          <a:p>
            <a:r>
              <a:rPr lang="en-US" dirty="0"/>
              <a:t>Easier to consider if we show the document boundaries.</a:t>
            </a:r>
          </a:p>
        </p:txBody>
      </p:sp>
    </p:spTree>
    <p:extLst>
      <p:ext uri="{BB962C8B-B14F-4D97-AF65-F5344CB8AC3E}">
        <p14:creationId xmlns:p14="http://schemas.microsoft.com/office/powerpoint/2010/main" val="14371822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45654"/>
            <a:ext cx="7591096" cy="1405513"/>
          </a:xfrm>
          <a:prstGeom prst="rect">
            <a:avLst/>
          </a:prstGeom>
          <a:noFill/>
        </p:spPr>
        <p:txBody>
          <a:bodyPr wrap="square" rtlCol="0">
            <a:spAutoFit/>
          </a:bodyPr>
          <a:lstStyle/>
          <a:p>
            <a:pPr>
              <a:spcBef>
                <a:spcPts val="1600"/>
              </a:spcBef>
            </a:pPr>
            <a:r>
              <a:rPr lang="en-US" dirty="0" err="1"/>
              <a:t>AND'ing</a:t>
            </a:r>
            <a:r>
              <a:rPr lang="en-US" dirty="0"/>
              <a:t> of terms should find occurrences of all the terms within a single document.</a:t>
            </a:r>
          </a:p>
          <a:p>
            <a:pPr>
              <a:spcBef>
                <a:spcPts val="1600"/>
              </a:spcBef>
            </a:pPr>
            <a:r>
              <a:rPr lang="en-US" dirty="0"/>
              <a:t>Should it return every possible combination, every combination only changing the nearest ISR or the first match in each matching document?</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How many possible combinations?</a:t>
            </a:r>
            <a:br>
              <a:rPr lang="en-US" i="1" dirty="0">
                <a:solidFill>
                  <a:srgbClr val="FF0000"/>
                </a:solidFill>
              </a:rPr>
            </a:br>
            <a:r>
              <a:rPr lang="en-US" i="1" dirty="0">
                <a:solidFill>
                  <a:srgbClr val="FF0000"/>
                </a:solidFill>
              </a:rPr>
              <a:t>Can you reach all of them in a single pass, all ISRs only moving forward?</a:t>
            </a:r>
          </a:p>
          <a:p>
            <a:pPr>
              <a:tabLst>
                <a:tab pos="1371600" algn="l"/>
              </a:tabLst>
            </a:pPr>
            <a:endParaRPr lang="en-US" dirty="0"/>
          </a:p>
        </p:txBody>
      </p:sp>
    </p:spTree>
    <p:extLst>
      <p:ext uri="{BB962C8B-B14F-4D97-AF65-F5344CB8AC3E}">
        <p14:creationId xmlns:p14="http://schemas.microsoft.com/office/powerpoint/2010/main" val="28892563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How many possible combinations?  6</a:t>
            </a:r>
            <a:br>
              <a:rPr lang="en-US" i="1" dirty="0">
                <a:solidFill>
                  <a:srgbClr val="FF0000"/>
                </a:solidFill>
              </a:rPr>
            </a:br>
            <a:r>
              <a:rPr lang="en-US" i="1" dirty="0">
                <a:solidFill>
                  <a:srgbClr val="FF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2A4D77A-61C7-4C80-A6F6-6B6FB4FA202A}"/>
              </a:ext>
            </a:extLst>
          </p:cNvPr>
          <p:cNvSpPr txBox="1"/>
          <p:nvPr/>
        </p:nvSpPr>
        <p:spPr>
          <a:xfrm>
            <a:off x="867103" y="4400585"/>
            <a:ext cx="7591096" cy="646331"/>
          </a:xfrm>
          <a:prstGeom prst="rect">
            <a:avLst/>
          </a:prstGeom>
          <a:noFill/>
        </p:spPr>
        <p:txBody>
          <a:bodyPr wrap="square" rtlCol="0">
            <a:spAutoFit/>
          </a:bodyPr>
          <a:lstStyle/>
          <a:p>
            <a:pPr>
              <a:spcBef>
                <a:spcPts val="1600"/>
              </a:spcBef>
            </a:pPr>
            <a:r>
              <a:rPr lang="en-US" dirty="0"/>
              <a:t>Should it return every possible combination, every combination only changing the nearest ISR or the first match in each matching document?</a:t>
            </a:r>
          </a:p>
        </p:txBody>
      </p:sp>
    </p:spTree>
    <p:extLst>
      <p:ext uri="{BB962C8B-B14F-4D97-AF65-F5344CB8AC3E}">
        <p14:creationId xmlns:p14="http://schemas.microsoft.com/office/powerpoint/2010/main" val="32829360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How many possible combinations?  6</a:t>
            </a:r>
            <a:br>
              <a:rPr lang="en-US" i="1" dirty="0">
                <a:solidFill>
                  <a:srgbClr val="FF0000"/>
                </a:solidFill>
              </a:rPr>
            </a:br>
            <a:r>
              <a:rPr lang="en-US" i="1" dirty="0">
                <a:solidFill>
                  <a:srgbClr val="FF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4395041"/>
            <a:ext cx="7591096" cy="1405513"/>
          </a:xfrm>
          <a:prstGeom prst="rect">
            <a:avLst/>
          </a:prstGeom>
          <a:noFill/>
        </p:spPr>
        <p:txBody>
          <a:bodyPr wrap="square" rtlCol="0">
            <a:spAutoFit/>
          </a:bodyPr>
          <a:lstStyle/>
          <a:p>
            <a:pPr>
              <a:spcBef>
                <a:spcPts val="1600"/>
              </a:spcBef>
            </a:pPr>
            <a:r>
              <a:rPr lang="en-US" dirty="0"/>
              <a:t>Should it return every possible combination, every combination only changing the nearest ISR or the first match in each matching document?</a:t>
            </a:r>
          </a:p>
          <a:p>
            <a:pPr>
              <a:spcBef>
                <a:spcPts val="1600"/>
              </a:spcBef>
            </a:pPr>
            <a:r>
              <a:rPr lang="en-US" dirty="0"/>
              <a:t>The point of the constraint solver is to find matching pages.  Once any match on the page has been found, it's the ranker's job to figure out what to do next</a:t>
            </a:r>
          </a:p>
        </p:txBody>
      </p:sp>
    </p:spTree>
    <p:extLst>
      <p:ext uri="{BB962C8B-B14F-4D97-AF65-F5344CB8AC3E}">
        <p14:creationId xmlns:p14="http://schemas.microsoft.com/office/powerpoint/2010/main" val="73522980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585323"/>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How many possible combinations?  6</a:t>
            </a:r>
            <a:br>
              <a:rPr lang="en-US" i="1" dirty="0">
                <a:solidFill>
                  <a:srgbClr val="FF0000"/>
                </a:solidFill>
              </a:rPr>
            </a:br>
            <a:r>
              <a:rPr lang="en-US" i="1" dirty="0">
                <a:solidFill>
                  <a:srgbClr val="FF0000"/>
                </a:solidFill>
              </a:rPr>
              <a:t>Can you reach all of them in a single pass, all ISRs only moving forward?  No.</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671665" y="2469722"/>
            <a:ext cx="530237"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3055024" y="1908746"/>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2226905" y="2462960"/>
            <a:ext cx="402020" cy="24436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p:nvPr/>
        </p:nvCxnSpPr>
        <p:spPr>
          <a:xfrm>
            <a:off x="2628925" y="2159875"/>
            <a:ext cx="123606" cy="303085"/>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endCxn id="10" idx="0"/>
          </p:cNvCxnSpPr>
          <p:nvPr/>
        </p:nvCxnSpPr>
        <p:spPr>
          <a:xfrm flipH="1">
            <a:off x="2427915" y="2159875"/>
            <a:ext cx="627109" cy="303085"/>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4395041"/>
            <a:ext cx="7591096" cy="1610697"/>
          </a:xfrm>
          <a:prstGeom prst="rect">
            <a:avLst/>
          </a:prstGeom>
          <a:noFill/>
        </p:spPr>
        <p:txBody>
          <a:bodyPr wrap="square" rtlCol="0">
            <a:spAutoFit/>
          </a:bodyPr>
          <a:lstStyle/>
          <a:p>
            <a:pPr>
              <a:spcBef>
                <a:spcPts val="1600"/>
              </a:spcBef>
            </a:pPr>
            <a:r>
              <a:rPr lang="en-US" dirty="0"/>
              <a:t>You probably want both:</a:t>
            </a:r>
          </a:p>
          <a:p>
            <a:pPr marL="1773238" indent="-1773238">
              <a:spcBef>
                <a:spcPts val="1600"/>
              </a:spcBef>
            </a:pPr>
            <a:r>
              <a:rPr lang="en-US" dirty="0">
                <a:solidFill>
                  <a:srgbClr val="FF0000"/>
                </a:solidFill>
              </a:rPr>
              <a:t>Next( )</a:t>
            </a:r>
            <a:r>
              <a:rPr lang="en-US" dirty="0"/>
              <a:t>	Advance the nearest ISR and look for the first match.</a:t>
            </a:r>
          </a:p>
          <a:p>
            <a:pPr marL="1773238" indent="-1773238">
              <a:spcBef>
                <a:spcPts val="1600"/>
              </a:spcBef>
            </a:pPr>
            <a:r>
              <a:rPr lang="en-US" dirty="0" err="1">
                <a:solidFill>
                  <a:srgbClr val="FF0000"/>
                </a:solidFill>
              </a:rPr>
              <a:t>NextDocument</a:t>
            </a:r>
            <a:r>
              <a:rPr lang="en-US" dirty="0">
                <a:solidFill>
                  <a:srgbClr val="FF0000"/>
                </a:solidFill>
              </a:rPr>
              <a:t>( )</a:t>
            </a:r>
            <a:r>
              <a:rPr lang="en-US" dirty="0"/>
              <a:t>	Seeks all the ISRs past the end of the document  then looks for the first match.</a:t>
            </a:r>
          </a:p>
        </p:txBody>
      </p:sp>
    </p:spTree>
    <p:extLst>
      <p:ext uri="{BB962C8B-B14F-4D97-AF65-F5344CB8AC3E}">
        <p14:creationId xmlns:p14="http://schemas.microsoft.com/office/powerpoint/2010/main" val="37799544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FF0000"/>
                </a:solidFill>
              </a:rPr>
              <a:t>NextDocument</a:t>
            </a:r>
            <a:r>
              <a:rPr lang="en-US" i="1" dirty="0">
                <a:solidFill>
                  <a:srgbClr val="FF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45425"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1998" y="2156611"/>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369880"/>
          </a:xfrm>
          <a:prstGeom prst="rect">
            <a:avLst/>
          </a:prstGeom>
          <a:noFill/>
        </p:spPr>
        <p:txBody>
          <a:bodyPr wrap="square" rtlCol="0">
            <a:spAutoFit/>
          </a:bodyPr>
          <a:lstStyle/>
          <a:p>
            <a:pPr marL="1773238" indent="-1773238">
              <a:spcBef>
                <a:spcPts val="1600"/>
              </a:spcBef>
            </a:pPr>
            <a:r>
              <a:rPr lang="en-US" dirty="0">
                <a:solidFill>
                  <a:srgbClr val="FF0000"/>
                </a:solidFill>
              </a:rPr>
              <a:t>Next( )</a:t>
            </a:r>
            <a:r>
              <a:rPr lang="en-US" dirty="0"/>
              <a:t>	Advance the nearest ISR and look for the first match.</a:t>
            </a:r>
          </a:p>
          <a:p>
            <a:pPr marL="1773238" indent="-1773238">
              <a:spcBef>
                <a:spcPts val="1600"/>
              </a:spcBef>
            </a:pPr>
            <a:r>
              <a:rPr lang="en-US" dirty="0"/>
              <a:t>	returns ( 10  87 )  ( 27  87 ) ( 105 87 ) ( 105  106 ) ( 513  515 ) ( 518  515 ) ( 518  550 ) ( 520  550 )</a:t>
            </a:r>
          </a:p>
          <a:p>
            <a:pPr marL="1773238" indent="-1773238">
              <a:spcBef>
                <a:spcPts val="1600"/>
              </a:spcBef>
            </a:pPr>
            <a:r>
              <a:rPr lang="en-US" dirty="0" err="1">
                <a:solidFill>
                  <a:srgbClr val="FF0000"/>
                </a:solidFill>
              </a:rPr>
              <a:t>NextDocument</a:t>
            </a:r>
            <a:r>
              <a:rPr lang="en-US" dirty="0">
                <a:solidFill>
                  <a:srgbClr val="FF0000"/>
                </a:solidFill>
              </a:rPr>
              <a:t>( )</a:t>
            </a:r>
            <a:r>
              <a:rPr lang="en-US" dirty="0"/>
              <a:t>	Seeks all the ISRs past the end of the document  then looks for the first match.</a:t>
            </a:r>
          </a:p>
          <a:p>
            <a:pPr marL="1773238" indent="-1773238">
              <a:spcBef>
                <a:spcPts val="1600"/>
              </a:spcBef>
            </a:pPr>
            <a:r>
              <a:rPr lang="en-US" dirty="0"/>
              <a:t>	returns ( 10  87 ) ( 513  515 )</a:t>
            </a:r>
          </a:p>
        </p:txBody>
      </p:sp>
    </p:spTree>
    <p:extLst>
      <p:ext uri="{BB962C8B-B14F-4D97-AF65-F5344CB8AC3E}">
        <p14:creationId xmlns:p14="http://schemas.microsoft.com/office/powerpoint/2010/main" val="30271674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FF0000"/>
                </a:solidFill>
              </a:rPr>
              <a:t>NextDocument</a:t>
            </a:r>
            <a:r>
              <a:rPr lang="en-US" i="1" dirty="0">
                <a:solidFill>
                  <a:srgbClr val="FF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36094"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1998" y="2125887"/>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164695"/>
          </a:xfrm>
          <a:prstGeom prst="rect">
            <a:avLst/>
          </a:prstGeom>
          <a:noFill/>
        </p:spPr>
        <p:txBody>
          <a:bodyPr wrap="square" rtlCol="0">
            <a:spAutoFit/>
          </a:bodyPr>
          <a:lstStyle/>
          <a:p>
            <a:pPr>
              <a:spcBef>
                <a:spcPts val="1600"/>
              </a:spcBef>
            </a:pPr>
            <a:r>
              <a:rPr lang="en-US" dirty="0"/>
              <a:t>To look for a new match, your objective is to skip forward through the index as fast as possible.</a:t>
            </a:r>
          </a:p>
          <a:p>
            <a:pPr>
              <a:spcBef>
                <a:spcPts val="1600"/>
              </a:spcBef>
            </a:pPr>
            <a:r>
              <a:rPr lang="en-US" dirty="0"/>
              <a:t>If a match is to be made including any of the present set of ISR positions, it must include whatever post is furthest down the index.</a:t>
            </a:r>
          </a:p>
          <a:p>
            <a:pPr>
              <a:spcBef>
                <a:spcPts val="1600"/>
              </a:spcBef>
            </a:pPr>
            <a:r>
              <a:rPr lang="en-US" dirty="0"/>
              <a:t>So there's no point in considering posts on the other lists that occur before the beginning of the document containing that furthest post.</a:t>
            </a:r>
          </a:p>
        </p:txBody>
      </p:sp>
    </p:spTree>
    <p:extLst>
      <p:ext uri="{BB962C8B-B14F-4D97-AF65-F5344CB8AC3E}">
        <p14:creationId xmlns:p14="http://schemas.microsoft.com/office/powerpoint/2010/main" val="28944348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err="1">
                <a:solidFill>
                  <a:srgbClr val="FF0000"/>
                </a:solidFill>
              </a:rPr>
              <a:t>NextDocument</a:t>
            </a:r>
            <a:r>
              <a:rPr lang="en-US" i="1" dirty="0">
                <a:solidFill>
                  <a:srgbClr val="FF0000"/>
                </a:solidFill>
              </a:rPr>
              <a:t>( ) matches </a:t>
            </a:r>
          </a:p>
          <a:p>
            <a:pPr>
              <a:tabLst>
                <a:tab pos="1371600" algn="l"/>
              </a:tabLst>
            </a:pPr>
            <a:endParaRPr lang="en-US" dirty="0"/>
          </a:p>
        </p:txBody>
      </p:sp>
      <p:sp>
        <p:nvSpPr>
          <p:cNvPr id="7" name="Rectangle: Rounded Corners 6">
            <a:extLst>
              <a:ext uri="{FF2B5EF4-FFF2-40B4-BE49-F238E27FC236}">
                <a16:creationId xmlns:a16="http://schemas.microsoft.com/office/drawing/2014/main" id="{7694D714-7206-4153-B0AD-9D39284C0052}"/>
              </a:ext>
            </a:extLst>
          </p:cNvPr>
          <p:cNvSpPr/>
          <p:nvPr/>
        </p:nvSpPr>
        <p:spPr>
          <a:xfrm>
            <a:off x="2230821" y="1915510"/>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8452FBC-423F-4D1C-9328-0BC44FD557C3}"/>
              </a:ext>
            </a:extLst>
          </p:cNvPr>
          <p:cNvSpPr/>
          <p:nvPr/>
        </p:nvSpPr>
        <p:spPr>
          <a:xfrm>
            <a:off x="2226905" y="2471553"/>
            <a:ext cx="402020" cy="244366"/>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251129"/>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731AB5C-AF07-4EBC-A8BC-606A018145D8}"/>
              </a:ext>
            </a:extLst>
          </p:cNvPr>
          <p:cNvSpPr/>
          <p:nvPr/>
        </p:nvSpPr>
        <p:spPr>
          <a:xfrm>
            <a:off x="4306881" y="2448709"/>
            <a:ext cx="530236" cy="30308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D72A07BD-99C0-445B-BF95-6D6A0603D13A}"/>
              </a:ext>
            </a:extLst>
          </p:cNvPr>
          <p:cNvCxnSpPr>
            <a:cxnSpLocks/>
          </p:cNvCxnSpPr>
          <p:nvPr/>
        </p:nvCxnSpPr>
        <p:spPr>
          <a:xfrm>
            <a:off x="2436094" y="2159876"/>
            <a:ext cx="0" cy="311677"/>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4692D64-153F-4D3A-9A0A-B2F5CA5963B8}"/>
              </a:ext>
            </a:extLst>
          </p:cNvPr>
          <p:cNvCxnSpPr>
            <a:cxnSpLocks/>
          </p:cNvCxnSpPr>
          <p:nvPr/>
        </p:nvCxnSpPr>
        <p:spPr>
          <a:xfrm flipH="1">
            <a:off x="4572000" y="2130503"/>
            <a:ext cx="1" cy="318206"/>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339102"/>
          </a:xfrm>
          <a:prstGeom prst="rect">
            <a:avLst/>
          </a:prstGeom>
          <a:noFill/>
        </p:spPr>
        <p:txBody>
          <a:bodyPr wrap="square" rtlCol="0">
            <a:spAutoFit/>
          </a:bodyPr>
          <a:lstStyle/>
          <a:p>
            <a:pPr>
              <a:spcBef>
                <a:spcPts val="1600"/>
              </a:spcBef>
            </a:pPr>
            <a:r>
              <a:rPr lang="en-US" dirty="0"/>
              <a:t>To look for a match:</a:t>
            </a:r>
          </a:p>
          <a:p>
            <a:pPr marL="342900" indent="-342900">
              <a:spcBef>
                <a:spcPts val="800"/>
              </a:spcBef>
              <a:buAutoNum type="arabicPeriod"/>
            </a:pPr>
            <a:r>
              <a:rPr lang="en-US" dirty="0"/>
              <a:t>Advance the #</a:t>
            </a:r>
            <a:r>
              <a:rPr lang="en-US" dirty="0" err="1"/>
              <a:t>EndDoc</a:t>
            </a:r>
            <a:r>
              <a:rPr lang="en-US" dirty="0"/>
              <a:t> ISR to just past the furthest ISR to get the length of the document.</a:t>
            </a:r>
          </a:p>
          <a:p>
            <a:pPr marL="342900" indent="-342900">
              <a:spcBef>
                <a:spcPts val="800"/>
              </a:spcBef>
              <a:buAutoNum type="arabicPeriod"/>
            </a:pPr>
            <a:r>
              <a:rPr lang="en-US" dirty="0"/>
              <a:t>Advance the other ISRs to their first matches starting at the beginning of the document.</a:t>
            </a:r>
          </a:p>
          <a:p>
            <a:pPr marL="342900" indent="-342900">
              <a:spcBef>
                <a:spcPts val="800"/>
              </a:spcBef>
              <a:buAutoNum type="arabicPeriod"/>
            </a:pPr>
            <a:r>
              <a:rPr lang="en-US" dirty="0"/>
              <a:t>If any ISR is past the end of document, you pick the new furthest and continue searching.</a:t>
            </a:r>
          </a:p>
        </p:txBody>
      </p:sp>
    </p:spTree>
    <p:extLst>
      <p:ext uri="{BB962C8B-B14F-4D97-AF65-F5344CB8AC3E}">
        <p14:creationId xmlns:p14="http://schemas.microsoft.com/office/powerpoint/2010/main" val="3462113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399" y="530397"/>
            <a:ext cx="7736619"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ISRAnd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word,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term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5192115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399" y="530397"/>
            <a:ext cx="7736619"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ISRAnd</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word,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term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6118918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1128514"/>
          </a:xfrm>
          <a:prstGeom prst="rect">
            <a:avLst/>
          </a:prstGeom>
          <a:noFill/>
        </p:spPr>
        <p:txBody>
          <a:bodyPr wrap="square" rtlCol="0">
            <a:spAutoFit/>
          </a:bodyPr>
          <a:lstStyle/>
          <a:p>
            <a:pPr>
              <a:spcBef>
                <a:spcPts val="1600"/>
              </a:spcBef>
            </a:pPr>
            <a:r>
              <a:rPr lang="en-US" dirty="0"/>
              <a:t>Length of the match must equal to sum of the lengths of the terms.</a:t>
            </a:r>
          </a:p>
          <a:p>
            <a:pPr>
              <a:spcBef>
                <a:spcPts val="1600"/>
              </a:spcBef>
            </a:pPr>
            <a:r>
              <a:rPr lang="en-US" dirty="0"/>
              <a:t>If a match is to be made including any of the present set of ISR positions, it must include whichever post is furthest down the index.</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21923461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1333698"/>
          </a:xfrm>
          <a:prstGeom prst="rect">
            <a:avLst/>
          </a:prstGeom>
          <a:noFill/>
        </p:spPr>
        <p:txBody>
          <a:bodyPr wrap="square" rtlCol="0">
            <a:spAutoFit/>
          </a:bodyPr>
          <a:lstStyle/>
          <a:p>
            <a:pPr>
              <a:spcBef>
                <a:spcPts val="1600"/>
              </a:spcBef>
            </a:pPr>
            <a:r>
              <a:rPr lang="en-US" dirty="0"/>
              <a:t>Can phrase matches be overlapping?</a:t>
            </a:r>
          </a:p>
          <a:p>
            <a:pPr>
              <a:spcBef>
                <a:spcPts val="1600"/>
              </a:spcBef>
            </a:pPr>
            <a:r>
              <a:rPr lang="en-US" dirty="0"/>
              <a:t>Do you need to pay attention to document boundaries?</a:t>
            </a:r>
          </a:p>
          <a:p>
            <a:pPr>
              <a:spcBef>
                <a:spcPts val="1600"/>
              </a:spcBef>
            </a:pPr>
            <a:r>
              <a:rPr lang="en-US" dirty="0"/>
              <a:t>If it’s not a match, do all the ISRs have to move?</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348970923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2164695"/>
          </a:xfrm>
          <a:prstGeom prst="rect">
            <a:avLst/>
          </a:prstGeom>
          <a:noFill/>
        </p:spPr>
        <p:txBody>
          <a:bodyPr wrap="square" rtlCol="0">
            <a:spAutoFit/>
          </a:bodyPr>
          <a:lstStyle/>
          <a:p>
            <a:pPr>
              <a:spcBef>
                <a:spcPts val="1600"/>
              </a:spcBef>
            </a:pPr>
            <a:r>
              <a:rPr lang="en-US" dirty="0"/>
              <a:t>Can phrase matches be overlapping?  </a:t>
            </a:r>
            <a:r>
              <a:rPr lang="en-US" i="1" dirty="0">
                <a:solidFill>
                  <a:srgbClr val="FF0000"/>
                </a:solidFill>
              </a:rPr>
              <a:t>Yes, if beginning and ending terms match.</a:t>
            </a:r>
          </a:p>
          <a:p>
            <a:pPr>
              <a:spcBef>
                <a:spcPts val="1600"/>
              </a:spcBef>
            </a:pPr>
            <a:r>
              <a:rPr lang="en-US" dirty="0"/>
              <a:t>Do you need to pay attention to document boundaries?  </a:t>
            </a:r>
            <a:r>
              <a:rPr lang="en-US" i="1" dirty="0">
                <a:solidFill>
                  <a:srgbClr val="FF0000"/>
                </a:solidFill>
              </a:rPr>
              <a:t>No, not if you skip a location number between documents.  All phrase matches will always be within a single document.</a:t>
            </a:r>
            <a:endParaRPr lang="en-US" dirty="0"/>
          </a:p>
          <a:p>
            <a:pPr>
              <a:spcBef>
                <a:spcPts val="1600"/>
              </a:spcBef>
            </a:pPr>
            <a:r>
              <a:rPr lang="en-US" dirty="0"/>
              <a:t>If it’s not a match, do all the ISRs have to move?  </a:t>
            </a:r>
            <a:r>
              <a:rPr lang="en-US" i="1" dirty="0">
                <a:solidFill>
                  <a:srgbClr val="FF0000"/>
                </a:solidFill>
              </a:rPr>
              <a:t>No, you iterate, trying to move the nearest to correct position relative to the furthest.</a:t>
            </a:r>
            <a:endParaRPr lang="en-US" dirty="0"/>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must be in consecutive locations.</a:t>
            </a:r>
          </a:p>
        </p:txBody>
      </p:sp>
    </p:spTree>
    <p:extLst>
      <p:ext uri="{BB962C8B-B14F-4D97-AF65-F5344CB8AC3E}">
        <p14:creationId xmlns:p14="http://schemas.microsoft.com/office/powerpoint/2010/main" val="1471135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646331"/>
          </a:xfrm>
          <a:prstGeom prst="rect">
            <a:avLst/>
          </a:prstGeom>
          <a:noFill/>
        </p:spPr>
        <p:txBody>
          <a:bodyPr wrap="square" rtlCol="0">
            <a:spAutoFit/>
          </a:bodyPr>
          <a:lstStyle/>
          <a:p>
            <a:pPr>
              <a:spcBef>
                <a:spcPts val="1600"/>
              </a:spcBef>
            </a:pPr>
            <a:r>
              <a:rPr lang="en-US" dirty="0"/>
              <a:t>So, what are the functions you might want?  </a:t>
            </a:r>
            <a:r>
              <a:rPr lang="en-US" i="1" dirty="0">
                <a:solidFill>
                  <a:srgbClr val="FF0000"/>
                </a:solidFill>
              </a:rPr>
              <a:t>Probably want both Next( ) and </a:t>
            </a:r>
            <a:r>
              <a:rPr lang="en-US" i="1" dirty="0" err="1">
                <a:solidFill>
                  <a:srgbClr val="FF0000"/>
                </a:solidFill>
              </a:rPr>
              <a:t>NextDocument</a:t>
            </a:r>
            <a:r>
              <a:rPr lang="en-US" i="1" dirty="0">
                <a:solidFill>
                  <a:srgbClr val="FF0000"/>
                </a:solidFill>
              </a:rPr>
              <a:t>( ).</a:t>
            </a:r>
          </a:p>
        </p:txBody>
      </p:sp>
    </p:spTree>
    <p:extLst>
      <p:ext uri="{BB962C8B-B14F-4D97-AF65-F5344CB8AC3E}">
        <p14:creationId xmlns:p14="http://schemas.microsoft.com/office/powerpoint/2010/main" val="24344757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3891656"/>
            <a:ext cx="7591096" cy="646331"/>
          </a:xfrm>
          <a:prstGeom prst="rect">
            <a:avLst/>
          </a:prstGeom>
          <a:noFill/>
        </p:spPr>
        <p:txBody>
          <a:bodyPr wrap="square" rtlCol="0">
            <a:spAutoFit/>
          </a:bodyPr>
          <a:lstStyle/>
          <a:p>
            <a:pPr>
              <a:spcBef>
                <a:spcPts val="1600"/>
              </a:spcBef>
            </a:pPr>
            <a:r>
              <a:rPr lang="en-US" dirty="0"/>
              <a:t>So, what are the functions you might want?  </a:t>
            </a:r>
            <a:r>
              <a:rPr lang="en-US" i="1" dirty="0">
                <a:solidFill>
                  <a:srgbClr val="FF0000"/>
                </a:solidFill>
              </a:rPr>
              <a:t>Probably want both Next( ) and </a:t>
            </a:r>
            <a:r>
              <a:rPr lang="en-US" i="1" dirty="0" err="1">
                <a:solidFill>
                  <a:srgbClr val="FF0000"/>
                </a:solidFill>
              </a:rPr>
              <a:t>NextDocument</a:t>
            </a:r>
            <a:r>
              <a:rPr lang="en-US" i="1" dirty="0">
                <a:solidFill>
                  <a:srgbClr val="FF0000"/>
                </a:solidFill>
              </a:rPr>
              <a:t>( ).</a:t>
            </a:r>
          </a:p>
        </p:txBody>
      </p:sp>
    </p:spTree>
    <p:extLst>
      <p:ext uri="{BB962C8B-B14F-4D97-AF65-F5344CB8AC3E}">
        <p14:creationId xmlns:p14="http://schemas.microsoft.com/office/powerpoint/2010/main" val="14925381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Phrase match</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brown fox"	( 513   514   515 )</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4306881" y="1883717"/>
            <a:ext cx="530237" cy="887475"/>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8483234-AFBC-456C-B73A-B05E1128A338}"/>
              </a:ext>
            </a:extLst>
          </p:cNvPr>
          <p:cNvSpPr txBox="1"/>
          <p:nvPr/>
        </p:nvSpPr>
        <p:spPr>
          <a:xfrm>
            <a:off x="867103" y="3891656"/>
            <a:ext cx="7591096" cy="2062103"/>
          </a:xfrm>
          <a:prstGeom prst="rect">
            <a:avLst/>
          </a:prstGeom>
          <a:noFill/>
        </p:spPr>
        <p:txBody>
          <a:bodyPr wrap="square" rtlCol="0">
            <a:spAutoFit/>
          </a:bodyPr>
          <a:lstStyle/>
          <a:p>
            <a:pPr>
              <a:spcBef>
                <a:spcPts val="1600"/>
              </a:spcBef>
            </a:pPr>
            <a:r>
              <a:rPr lang="en-US" dirty="0"/>
              <a:t>To look for a match:</a:t>
            </a:r>
          </a:p>
          <a:p>
            <a:pPr marL="342900" indent="-342900">
              <a:spcBef>
                <a:spcPts val="800"/>
              </a:spcBef>
              <a:buAutoNum type="arabicPeriod"/>
            </a:pPr>
            <a:r>
              <a:rPr lang="en-US" dirty="0"/>
              <a:t>Pick the furthest ISR.</a:t>
            </a:r>
          </a:p>
          <a:p>
            <a:pPr marL="342900" indent="-342900">
              <a:spcBef>
                <a:spcPts val="800"/>
              </a:spcBef>
              <a:buAutoNum type="arabicPeriod"/>
            </a:pPr>
            <a:r>
              <a:rPr lang="en-US" dirty="0"/>
              <a:t>Advance the other ISRs to their first matches starting at exactly where they should appear to be a matching phrase.</a:t>
            </a:r>
          </a:p>
          <a:p>
            <a:pPr marL="342900" indent="-342900">
              <a:spcBef>
                <a:spcPts val="800"/>
              </a:spcBef>
              <a:buAutoNum type="arabicPeriod"/>
            </a:pPr>
            <a:r>
              <a:rPr lang="en-US" dirty="0"/>
              <a:t>If any ISR is past the desired location, pick the new furthest and continue searching.</a:t>
            </a:r>
          </a:p>
        </p:txBody>
      </p:sp>
    </p:spTree>
    <p:extLst>
      <p:ext uri="{BB962C8B-B14F-4D97-AF65-F5344CB8AC3E}">
        <p14:creationId xmlns:p14="http://schemas.microsoft.com/office/powerpoint/2010/main" val="41714951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8254" y="629873"/>
            <a:ext cx="7251590" cy="5262979"/>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ISRPhrase</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**Terms;</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NumberOfTerms</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Pick the furthest term and attempt to seek all</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other terms to the first location beginning</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where they should appear relative to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term.</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If any term is past the desired location, return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to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Finds overlapping phrase matches.</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return</a:t>
            </a:r>
            <a:r>
              <a:rPr lang="en-US" sz="1400" dirty="0">
                <a:solidFill>
                  <a:srgbClr val="000000"/>
                </a:solidFill>
                <a:latin typeface="Consolas" panose="020B0609020204030204" pitchFamily="49" charset="0"/>
              </a:rPr>
              <a:t> Seek(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+ 1 );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39933792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NOTs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brown -fox	790</a:t>
            </a:r>
          </a:p>
          <a:p>
            <a:pPr marL="1371600" indent="-1371600">
              <a:tabLst>
                <a:tab pos="1371600" algn="l"/>
              </a:tabLst>
            </a:pPr>
            <a:r>
              <a:rPr lang="en-US" dirty="0"/>
              <a:t>-fox	</a:t>
            </a:r>
            <a:r>
              <a:rPr lang="en-US" i="1" dirty="0">
                <a:solidFill>
                  <a:srgbClr val="FF0000"/>
                </a:solidFill>
              </a:rPr>
              <a:t>Not allowed</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6217404" y="2116982"/>
            <a:ext cx="530237" cy="364961"/>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4148307"/>
            <a:ext cx="7591096" cy="1405513"/>
          </a:xfrm>
          <a:prstGeom prst="rect">
            <a:avLst/>
          </a:prstGeom>
          <a:noFill/>
        </p:spPr>
        <p:txBody>
          <a:bodyPr wrap="square" rtlCol="0">
            <a:spAutoFit/>
          </a:bodyPr>
          <a:lstStyle/>
          <a:p>
            <a:pPr>
              <a:spcBef>
                <a:spcPts val="1600"/>
              </a:spcBef>
            </a:pPr>
            <a:r>
              <a:rPr lang="en-US" dirty="0"/>
              <a:t>A NOT matches anywhere the term doesn't appear, which is likely pretty nearly everywhere.</a:t>
            </a:r>
          </a:p>
          <a:p>
            <a:pPr>
              <a:spcBef>
                <a:spcPts val="1600"/>
              </a:spcBef>
            </a:pPr>
            <a:r>
              <a:rPr lang="en-US" dirty="0"/>
              <a:t>So we don't allow searches for nots alone and we don't check for exclusions until we've found an otherwise matching page.</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5880538" cy="369332"/>
          </a:xfrm>
          <a:prstGeom prst="rect">
            <a:avLst/>
          </a:prstGeom>
          <a:noFill/>
        </p:spPr>
        <p:txBody>
          <a:bodyPr wrap="square" rtlCol="0">
            <a:spAutoFit/>
          </a:bodyPr>
          <a:lstStyle/>
          <a:p>
            <a:r>
              <a:rPr lang="en-US" dirty="0"/>
              <a:t>Terms that cannot appear in a matching document.</a:t>
            </a:r>
          </a:p>
        </p:txBody>
      </p:sp>
    </p:spTree>
    <p:extLst>
      <p:ext uri="{BB962C8B-B14F-4D97-AF65-F5344CB8AC3E}">
        <p14:creationId xmlns:p14="http://schemas.microsoft.com/office/powerpoint/2010/main" val="13804307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Container ISRs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brown -fox	790</a:t>
            </a:r>
          </a:p>
          <a:p>
            <a:pPr marL="1371600" indent="-1371600">
              <a:tabLst>
                <a:tab pos="1371600" algn="l"/>
              </a:tabLst>
            </a:pPr>
            <a:r>
              <a:rPr lang="en-US" dirty="0"/>
              <a:t>-fox	</a:t>
            </a:r>
            <a:r>
              <a:rPr lang="en-US" i="1" dirty="0">
                <a:solidFill>
                  <a:srgbClr val="FF0000"/>
                </a:solidFill>
              </a:rPr>
              <a:t>Not allowed</a:t>
            </a:r>
          </a:p>
        </p:txBody>
      </p:sp>
      <p:sp>
        <p:nvSpPr>
          <p:cNvPr id="9" name="Rectangle: Rounded Corners 8">
            <a:extLst>
              <a:ext uri="{FF2B5EF4-FFF2-40B4-BE49-F238E27FC236}">
                <a16:creationId xmlns:a16="http://schemas.microsoft.com/office/drawing/2014/main" id="{7B338583-8C15-4142-8156-9F5DDFF71C58}"/>
              </a:ext>
            </a:extLst>
          </p:cNvPr>
          <p:cNvSpPr/>
          <p:nvPr/>
        </p:nvSpPr>
        <p:spPr>
          <a:xfrm>
            <a:off x="6217404" y="2116982"/>
            <a:ext cx="530237" cy="364961"/>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84999F8-C56C-49FB-8098-F3CC62E2BF2A}"/>
              </a:ext>
            </a:extLst>
          </p:cNvPr>
          <p:cNvSpPr txBox="1"/>
          <p:nvPr/>
        </p:nvSpPr>
        <p:spPr>
          <a:xfrm>
            <a:off x="867103" y="4148307"/>
            <a:ext cx="7591096" cy="369332"/>
          </a:xfrm>
          <a:prstGeom prst="rect">
            <a:avLst/>
          </a:prstGeom>
          <a:noFill/>
        </p:spPr>
        <p:txBody>
          <a:bodyPr wrap="square" rtlCol="0">
            <a:spAutoFit/>
          </a:bodyPr>
          <a:lstStyle/>
          <a:p>
            <a:pPr>
              <a:spcBef>
                <a:spcPts val="1600"/>
              </a:spcBef>
            </a:pPr>
            <a:r>
              <a:rPr lang="en-US" dirty="0"/>
              <a:t>(</a:t>
            </a:r>
            <a:r>
              <a:rPr lang="en-US" dirty="0" err="1"/>
              <a:t>AND'ing</a:t>
            </a:r>
            <a:r>
              <a:rPr lang="en-US" dirty="0"/>
              <a:t> is a special case of a container with no exclusion ISRs.)</a:t>
            </a:r>
          </a:p>
        </p:txBody>
      </p:sp>
      <p:sp>
        <p:nvSpPr>
          <p:cNvPr id="13" name="TextBox 12">
            <a:extLst>
              <a:ext uri="{FF2B5EF4-FFF2-40B4-BE49-F238E27FC236}">
                <a16:creationId xmlns:a16="http://schemas.microsoft.com/office/drawing/2014/main" id="{38758AB3-730C-467D-A1F9-CB02EAD04ADD}"/>
              </a:ext>
            </a:extLst>
          </p:cNvPr>
          <p:cNvSpPr txBox="1"/>
          <p:nvPr/>
        </p:nvSpPr>
        <p:spPr>
          <a:xfrm>
            <a:off x="867103" y="1358514"/>
            <a:ext cx="6886636" cy="369332"/>
          </a:xfrm>
          <a:prstGeom prst="rect">
            <a:avLst/>
          </a:prstGeom>
          <a:noFill/>
        </p:spPr>
        <p:txBody>
          <a:bodyPr wrap="square" rtlCol="0">
            <a:spAutoFit/>
          </a:bodyPr>
          <a:lstStyle/>
          <a:p>
            <a:r>
              <a:rPr lang="en-US" dirty="0"/>
              <a:t>ISRs that must match and those that must not within a document.</a:t>
            </a:r>
          </a:p>
        </p:txBody>
      </p:sp>
    </p:spTree>
    <p:extLst>
      <p:ext uri="{BB962C8B-B14F-4D97-AF65-F5344CB8AC3E}">
        <p14:creationId xmlns:p14="http://schemas.microsoft.com/office/powerpoint/2010/main" val="31624175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2981" y="295576"/>
            <a:ext cx="8332967" cy="5693866"/>
          </a:xfrm>
          <a:prstGeom prst="rect">
            <a:avLst/>
          </a:prstGeom>
        </p:spPr>
        <p:txBody>
          <a:bodyPr wrap="square">
            <a:spAutoFit/>
          </a:bodyPr>
          <a:lstStyle/>
          <a:p>
            <a:r>
              <a:rPr lang="en-US" sz="1400" dirty="0">
                <a:solidFill>
                  <a:srgbClr val="0000FF"/>
                </a:solidFill>
                <a:latin typeface="Consolas" panose="020B0609020204030204" pitchFamily="49" charset="0"/>
              </a:rPr>
              <a:t>class</a:t>
            </a:r>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ISRContainer</a:t>
            </a:r>
            <a:r>
              <a:rPr lang="en-US" sz="1400" dirty="0">
                <a:solidFill>
                  <a:srgbClr val="000000"/>
                </a:solidFill>
                <a:latin typeface="Consolas" panose="020B0609020204030204" pitchFamily="49" charset="0"/>
              </a:rPr>
              <a:t> :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public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ISR</a:t>
            </a:r>
            <a:r>
              <a:rPr lang="en-US" sz="1400" dirty="0">
                <a:solidFill>
                  <a:srgbClr val="000000"/>
                </a:solidFill>
                <a:latin typeface="Consolas" panose="020B0609020204030204" pitchFamily="49" charset="0"/>
              </a:rPr>
              <a:t> **Contained,</a:t>
            </a:r>
          </a:p>
          <a:p>
            <a:r>
              <a:rPr lang="en-US" sz="1400" dirty="0">
                <a:solidFill>
                  <a:srgbClr val="000000"/>
                </a:solidFill>
                <a:latin typeface="Consolas" panose="020B0609020204030204" pitchFamily="49" charset="0"/>
              </a:rPr>
              <a:t>          *Excluded;</a:t>
            </a:r>
          </a:p>
          <a:p>
            <a:r>
              <a:rPr lang="en-US" sz="1400" dirty="0">
                <a:solidFill>
                  <a:srgbClr val="000000"/>
                </a:solidFill>
                <a:latin typeface="Consolas" panose="020B0609020204030204" pitchFamily="49" charset="0"/>
              </a:rPr>
              <a:t>      </a:t>
            </a:r>
            <a:r>
              <a:rPr lang="en-US" sz="1400" dirty="0" err="1">
                <a:solidFill>
                  <a:srgbClr val="2B91AF"/>
                </a:solidFill>
                <a:latin typeface="Consolas" panose="020B0609020204030204" pitchFamily="49" charset="0"/>
              </a:rPr>
              <a:t>ISREndDoc</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EndDoc</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CountContained</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CountExcluded</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Next(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*Seek(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a:solidFill>
                  <a:srgbClr val="808080"/>
                </a:solidFill>
                <a:latin typeface="Consolas" panose="020B0609020204030204" pitchFamily="49" charset="0"/>
              </a:rPr>
              <a:t>target</a:t>
            </a:r>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1. Seek all the included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target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2. Move the document end ISR to just past the furthest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contained ISR, then calculate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3. Seek all the other contained terms to past the document begin.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4. If any contained </a:t>
            </a:r>
            <a:r>
              <a:rPr lang="en-US" sz="1400" dirty="0" err="1">
                <a:solidFill>
                  <a:srgbClr val="008000"/>
                </a:solidFill>
                <a:latin typeface="Consolas" panose="020B0609020204030204" pitchFamily="49" charset="0"/>
              </a:rPr>
              <a:t>erm</a:t>
            </a:r>
            <a:r>
              <a:rPr lang="en-US" sz="1400" dirty="0">
                <a:solidFill>
                  <a:srgbClr val="008000"/>
                </a:solidFill>
                <a:latin typeface="Consolas" panose="020B0609020204030204" pitchFamily="49" charset="0"/>
              </a:rPr>
              <a:t> is past the document end,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2.</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5. If any ISR reaches the end, there is no match.</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6. Seek all the excluded ISRs to the first occurrence beginning at</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the document begin location.</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7. If any excluded ISR falls within the document, reset the</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target to one past the end of the document and return to</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8000"/>
                </a:solidFill>
                <a:latin typeface="Consolas" panose="020B0609020204030204" pitchFamily="49" charset="0"/>
              </a:rPr>
              <a:t>//    step 1.</a:t>
            </a:r>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7486727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3183" y="1305342"/>
            <a:ext cx="7792277" cy="2031325"/>
          </a:xfrm>
          <a:prstGeom prst="rect">
            <a:avLst/>
          </a:prstGeom>
        </p:spPr>
        <p:txBody>
          <a:bodyPr wrap="square">
            <a:spAutoFit/>
          </a:bodyPr>
          <a:lstStyle/>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Post</a:t>
            </a:r>
            <a:r>
              <a:rPr lang="en-US" sz="1400" dirty="0">
                <a:solidFill>
                  <a:srgbClr val="000000"/>
                </a:solidFill>
                <a:latin typeface="Consolas" panose="020B0609020204030204" pitchFamily="49" charset="0"/>
              </a:rPr>
              <a:t> *Next( )</a:t>
            </a:r>
          </a:p>
          <a:p>
            <a:r>
              <a:rPr lang="en-US" sz="1400" dirty="0">
                <a:solidFill>
                  <a:srgbClr val="000000"/>
                </a:solidFill>
                <a:latin typeface="Consolas" panose="020B0609020204030204" pitchFamily="49" charset="0"/>
              </a:rPr>
              <a:t>         {</a:t>
            </a:r>
          </a:p>
          <a:p>
            <a:r>
              <a:rPr lang="en-US" sz="1400" dirty="0">
                <a:solidFill>
                  <a:srgbClr val="000000"/>
                </a:solidFill>
                <a:latin typeface="Consolas" panose="020B0609020204030204" pitchFamily="49" charset="0"/>
              </a:rPr>
              <a:t>         Seek( Contained[ </a:t>
            </a:r>
            <a:r>
              <a:rPr lang="en-US" sz="1400" dirty="0" err="1">
                <a:solidFill>
                  <a:srgbClr val="000000"/>
                </a:solidFill>
                <a:latin typeface="Consolas" panose="020B0609020204030204" pitchFamily="49" charset="0"/>
              </a:rPr>
              <a:t>nearestContained</a:t>
            </a:r>
            <a:r>
              <a:rPr lang="en-US" sz="1400" dirty="0">
                <a:solidFill>
                  <a:srgbClr val="000000"/>
                </a:solidFill>
                <a:latin typeface="Consolas" panose="020B0609020204030204" pitchFamily="49" charset="0"/>
              </a:rPr>
              <a:t> ]-&gt;</a:t>
            </a:r>
            <a:r>
              <a:rPr lang="en-US" sz="1400" dirty="0" err="1">
                <a:solidFill>
                  <a:srgbClr val="000000"/>
                </a:solidFill>
                <a:latin typeface="Consolas" panose="020B0609020204030204" pitchFamily="49" charset="0"/>
              </a:rPr>
              <a:t>GetStartlocation</a:t>
            </a:r>
            <a:r>
              <a:rPr lang="en-US" sz="1400" dirty="0">
                <a:solidFill>
                  <a:srgbClr val="000000"/>
                </a:solidFill>
                <a:latin typeface="Consolas" panose="020B0609020204030204" pitchFamily="49" charset="0"/>
              </a:rPr>
              <a:t>( ) + 1 );</a:t>
            </a:r>
          </a:p>
          <a:p>
            <a:r>
              <a:rPr lang="en-US" sz="1400" dirty="0">
                <a:solidFill>
                  <a:srgbClr val="000000"/>
                </a:solidFill>
                <a:latin typeface="Consolas" panose="020B0609020204030204" pitchFamily="49" charset="0"/>
              </a:rPr>
              <a:t>         }</a:t>
            </a:r>
          </a:p>
          <a:p>
            <a:endParaRPr lang="en-US" sz="1400" dirty="0">
              <a:solidFill>
                <a:srgbClr val="000000"/>
              </a:solidFill>
              <a:latin typeface="Consolas" panose="020B0609020204030204" pitchFamily="49" charset="0"/>
            </a:endParaRP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private</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0000FF"/>
                </a:solidFill>
                <a:latin typeface="Consolas" panose="020B0609020204030204" pitchFamily="49" charset="0"/>
              </a:rPr>
              <a:t>unsigned</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nearestTerm</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farthestTerm</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r>
              <a:rPr lang="en-US" sz="1400" dirty="0">
                <a:solidFill>
                  <a:srgbClr val="2B91AF"/>
                </a:solidFill>
                <a:latin typeface="Consolas" panose="020B0609020204030204" pitchFamily="49" charset="0"/>
              </a:rPr>
              <a: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nearestStartLocation</a:t>
            </a:r>
            <a:r>
              <a:rPr lang="en-US" sz="1400" dirty="0">
                <a:solidFill>
                  <a:srgbClr val="000000"/>
                </a:solidFill>
                <a:latin typeface="Consolas" panose="020B0609020204030204" pitchFamily="49" charset="0"/>
              </a:rPr>
              <a:t>, </a:t>
            </a:r>
            <a:r>
              <a:rPr lang="en-US" sz="1400" dirty="0" err="1">
                <a:solidFill>
                  <a:srgbClr val="000000"/>
                </a:solidFill>
                <a:latin typeface="Consolas" panose="020B0609020204030204" pitchFamily="49" charset="0"/>
              </a:rPr>
              <a:t>nearestEndLocation</a:t>
            </a:r>
            <a:r>
              <a:rPr lang="en-US" sz="1400" dirty="0">
                <a:solidFill>
                  <a:srgbClr val="000000"/>
                </a:solidFill>
                <a:latin typeface="Consolas" panose="020B0609020204030204" pitchFamily="49" charset="0"/>
              </a:rPr>
              <a:t>;</a:t>
            </a:r>
          </a:p>
          <a:p>
            <a:r>
              <a:rPr lang="en-US" sz="1400" dirty="0">
                <a:solidFill>
                  <a:srgbClr val="000000"/>
                </a:solidFill>
                <a:latin typeface="Consolas" panose="020B0609020204030204" pitchFamily="49" charset="0"/>
              </a:rPr>
              <a:t>   };</a:t>
            </a:r>
            <a:endParaRPr lang="en-US" sz="1400" dirty="0"/>
          </a:p>
        </p:txBody>
      </p:sp>
    </p:spTree>
    <p:extLst>
      <p:ext uri="{BB962C8B-B14F-4D97-AF65-F5344CB8AC3E}">
        <p14:creationId xmlns:p14="http://schemas.microsoft.com/office/powerpoint/2010/main" val="1633240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18684</TotalTime>
  <Words>7652</Words>
  <Application>Microsoft Office PowerPoint</Application>
  <PresentationFormat>On-screen Show (4:3)</PresentationFormat>
  <Paragraphs>1235</Paragraphs>
  <Slides>95</Slides>
  <Notes>80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95</vt:i4>
      </vt:variant>
    </vt:vector>
  </HeadingPairs>
  <TitlesOfParts>
    <vt:vector size="102" baseType="lpstr">
      <vt:lpstr>Arial</vt:lpstr>
      <vt:lpstr>Calibri</vt:lpstr>
      <vt:lpstr>Cascadia Mono</vt:lpstr>
      <vt:lpstr>Consolas</vt:lpstr>
      <vt:lpstr>Helvetica Neue</vt:lpstr>
      <vt:lpstr>Verdana</vt:lpstr>
      <vt:lpstr>Office Theme</vt:lpstr>
      <vt:lpstr>EECS 498 System Design of a Search Engine Winter 2026 Lecture 13:  The index and constraint solver</vt:lpstr>
      <vt:lpstr>agenda</vt:lpstr>
      <vt:lpstr>agenda</vt:lpstr>
      <vt:lpstr>details</vt:lpstr>
      <vt:lpstr>agenda</vt:lpstr>
      <vt:lpstr>PowerPoint Presentation</vt:lpstr>
      <vt:lpstr>PowerPoint Presentation</vt:lpstr>
      <vt:lpstr>PowerPoint Presentation</vt:lpstr>
      <vt:lpstr>PowerPoint Presentation</vt:lpstr>
      <vt:lpstr>parsing the GET message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example is similar</vt:lpstr>
      <vt:lpstr>agenda</vt:lpstr>
      <vt:lpstr>the index</vt:lpstr>
      <vt:lpstr>the index</vt:lpstr>
      <vt:lpstr>the index</vt:lpstr>
      <vt:lpstr>PowerPoint Presentation</vt:lpstr>
      <vt:lpstr>PowerPoint Presentation</vt:lpstr>
      <vt:lpstr>PowerPoint Presentation</vt:lpstr>
      <vt:lpstr>PowerPoint Presentation</vt:lpstr>
      <vt:lpstr>PowerPoint Presentation</vt:lpstr>
      <vt:lpstr>stemming and lemmatization</vt:lpstr>
      <vt:lpstr>Porter stemmer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anchor text</vt:lpstr>
      <vt:lpstr>PowerPoint Presentation</vt:lpstr>
      <vt:lpstr>PowerPoint Presentation</vt:lpstr>
      <vt:lpstr>PowerPoint Presentation</vt:lpstr>
      <vt:lpstr>agenda</vt:lpstr>
      <vt:lpstr>index stream readers</vt:lpstr>
      <vt:lpstr>two uses</vt:lpstr>
      <vt:lpstr>index stream readers</vt:lpstr>
      <vt:lpstr>seeking</vt:lpstr>
      <vt:lpstr>PowerPoint Presentation</vt:lpstr>
      <vt:lpstr>PowerPoint Presentation</vt:lpstr>
      <vt:lpstr>PowerPoint Presentation</vt:lpstr>
      <vt:lpstr>PowerPoint Presentation</vt:lpstr>
      <vt:lpstr>PowerPoint Presentation</vt:lpstr>
      <vt:lpstr>agenda</vt:lpstr>
      <vt:lpstr>agenda</vt:lpstr>
      <vt:lpstr>constraint solver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Index Stream Reader  (ISR)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The index and constraint solver</dc:title>
  <dc:creator>Nicole Hamilton</dc:creator>
  <cp:lastModifiedBy>Nicole Hamilton</cp:lastModifiedBy>
  <cp:revision>788</cp:revision>
  <dcterms:created xsi:type="dcterms:W3CDTF">2014-10-28T21:56:04Z</dcterms:created>
  <dcterms:modified xsi:type="dcterms:W3CDTF">2026-10-13T23:25:18Z</dcterms:modified>
</cp:coreProperties>
</file>